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</p:sldMasterIdLst>
  <p:notesMasterIdLst>
    <p:notesMasterId r:id="rId15"/>
  </p:notesMasterIdLst>
  <p:handoutMasterIdLst>
    <p:handoutMasterId r:id="rId16"/>
  </p:handoutMasterIdLst>
  <p:sldIdLst>
    <p:sldId id="382" r:id="rId2"/>
    <p:sldId id="381" r:id="rId3"/>
    <p:sldId id="416" r:id="rId4"/>
    <p:sldId id="401" r:id="rId5"/>
    <p:sldId id="408" r:id="rId6"/>
    <p:sldId id="410" r:id="rId7"/>
    <p:sldId id="411" r:id="rId8"/>
    <p:sldId id="417" r:id="rId9"/>
    <p:sldId id="407" r:id="rId10"/>
    <p:sldId id="418" r:id="rId11"/>
    <p:sldId id="420" r:id="rId12"/>
    <p:sldId id="419" r:id="rId13"/>
    <p:sldId id="409" r:id="rId14"/>
  </p:sldIdLst>
  <p:sldSz cx="9906000" cy="6858000" type="A4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7">
          <p15:clr>
            <a:srgbClr val="A4A3A4"/>
          </p15:clr>
        </p15:guide>
        <p15:guide id="2" orient="horz" pos="137">
          <p15:clr>
            <a:srgbClr val="A4A3A4"/>
          </p15:clr>
        </p15:guide>
        <p15:guide id="3" orient="horz" pos="4319">
          <p15:clr>
            <a:srgbClr val="A4A3A4"/>
          </p15:clr>
        </p15:guide>
        <p15:guide id="4" orient="horz" pos="2227">
          <p15:clr>
            <a:srgbClr val="A4A3A4"/>
          </p15:clr>
        </p15:guide>
        <p15:guide id="5" orient="horz" pos="4169">
          <p15:clr>
            <a:srgbClr val="A4A3A4"/>
          </p15:clr>
        </p15:guide>
        <p15:guide id="6" pos="158">
          <p15:clr>
            <a:srgbClr val="A4A3A4"/>
          </p15:clr>
        </p15:guide>
        <p15:guide id="7" pos="6078">
          <p15:clr>
            <a:srgbClr val="A4A3A4"/>
          </p15:clr>
        </p15:guide>
        <p15:guide id="8" pos="3041">
          <p15:clr>
            <a:srgbClr val="A4A3A4"/>
          </p15:clr>
        </p15:guide>
        <p15:guide id="9" pos="318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547"/>
  </p:normalViewPr>
  <p:slideViewPr>
    <p:cSldViewPr>
      <p:cViewPr>
        <p:scale>
          <a:sx n="128" d="100"/>
          <a:sy n="128" d="100"/>
        </p:scale>
        <p:origin x="880" y="464"/>
      </p:cViewPr>
      <p:guideLst>
        <p:guide orient="horz" pos="2087"/>
        <p:guide orient="horz" pos="137"/>
        <p:guide orient="horz" pos="4319"/>
        <p:guide orient="horz" pos="2227"/>
        <p:guide orient="horz" pos="4169"/>
        <p:guide pos="158"/>
        <p:guide pos="6078"/>
        <p:guide pos="3041"/>
        <p:guide pos="31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9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EE2599FF-FB39-3361-1F62-9E10E87F801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latin typeface="Futura Bk" pitchFamily="34" charset="0"/>
                <a:ea typeface="+mn-ea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85F80799-66F0-FA88-086D-D09422FCB4C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>
                <a:latin typeface="Futura Bk" pitchFamily="34" charset="0"/>
                <a:ea typeface="+mn-ea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74436" name="Rectangle 4">
            <a:extLst>
              <a:ext uri="{FF2B5EF4-FFF2-40B4-BE49-F238E27FC236}">
                <a16:creationId xmlns:a16="http://schemas.microsoft.com/office/drawing/2014/main" id="{AA77C0B3-98DC-9FAB-5EF8-913B2BCDD0A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latin typeface="Futura Bk" pitchFamily="34" charset="0"/>
                <a:ea typeface="+mn-ea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74437" name="Rectangle 5">
            <a:extLst>
              <a:ext uri="{FF2B5EF4-FFF2-40B4-BE49-F238E27FC236}">
                <a16:creationId xmlns:a16="http://schemas.microsoft.com/office/drawing/2014/main" id="{F93A8AB1-924A-064B-3CD2-C066EE93AA3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Futura Bk" panose="020B0602020204020303" pitchFamily="34" charset="-79"/>
              </a:defRPr>
            </a:lvl1pPr>
          </a:lstStyle>
          <a:p>
            <a:fld id="{4E731AB7-F12C-6044-B531-17C8C9875C89}" type="slidenum">
              <a:rPr lang="hu-HU" altLang="en-HU"/>
              <a:pPr/>
              <a:t>‹#›</a:t>
            </a:fld>
            <a:endParaRPr lang="hu-HU" altLang="en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C24512D-89DC-4550-C715-54EB32DC92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gray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9048" tIns="49524" rIns="99048" bIns="49524" numCol="1" anchor="ctr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latin typeface="Futura Bk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9E2A853-FC9A-DDD9-AB2C-D4C44B9114F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gray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9048" tIns="49524" rIns="99048" bIns="49524" numCol="1" anchor="ctr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>
                <a:latin typeface="Futura Bk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0C182AF-D011-48FA-E2EB-C674DBD103FC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gray">
          <a:xfrm>
            <a:off x="779463" y="768350"/>
            <a:ext cx="554037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4939299F-A559-3658-E76C-96AE932A55E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4FDA0C4F-088B-C9C8-00CA-4F426F4A3FC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gray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latin typeface="Futura Bk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89A4ADA9-1A67-9862-6C78-0E27EF75ED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gray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Futura Bk" panose="020B0602020204020303" pitchFamily="34" charset="-79"/>
              </a:defRPr>
            </a:lvl1pPr>
          </a:lstStyle>
          <a:p>
            <a:fld id="{179217F6-3495-3146-97A8-3CBBEA892B4A}" type="slidenum">
              <a:rPr lang="en-US" altLang="en-HU"/>
              <a:pPr/>
              <a:t>‹#›</a:t>
            </a:fld>
            <a:endParaRPr lang="en-US" altLang="en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utura Bk" pitchFamily="34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utura Bk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utura Bk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utura Bk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utura Bk" pitchFamily="34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C65FDE8A-1C04-8FD0-FED2-44C45B3471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A66472A-CFFA-8647-8B96-2F4E16D12C70}" type="slidenum">
              <a:rPr lang="en-US" altLang="en-HU" sz="1300"/>
              <a:pPr>
                <a:spcBef>
                  <a:spcPct val="0"/>
                </a:spcBef>
              </a:pPr>
              <a:t>1</a:t>
            </a:fld>
            <a:endParaRPr lang="en-US" altLang="en-HU" sz="13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E387EE0-F652-2064-09B7-0DD0B7CE74E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A0B2B15-5165-501E-0D25-CCAA3F4A1C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>
            <a:extLst>
              <a:ext uri="{FF2B5EF4-FFF2-40B4-BE49-F238E27FC236}">
                <a16:creationId xmlns:a16="http://schemas.microsoft.com/office/drawing/2014/main" id="{2540730A-C40A-1AA5-E16F-16816FAF9F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B7A3F9E-3C4D-5649-AF3C-73FAF96AD68F}" type="slidenum">
              <a:rPr lang="en-US" altLang="en-HU" sz="1300"/>
              <a:pPr>
                <a:spcBef>
                  <a:spcPct val="0"/>
                </a:spcBef>
              </a:pPr>
              <a:t>10</a:t>
            </a:fld>
            <a:endParaRPr lang="en-US" altLang="en-HU" sz="1300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F29039B4-4DB3-0D2C-C6FF-D315AA3A042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100F7A4B-1E25-3D71-C39B-A3D5AB0C60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>
            <a:extLst>
              <a:ext uri="{FF2B5EF4-FFF2-40B4-BE49-F238E27FC236}">
                <a16:creationId xmlns:a16="http://schemas.microsoft.com/office/drawing/2014/main" id="{5F5DA82D-D978-F8F8-CA18-E7C20A5303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24D1EB5-C351-924F-97CF-3F36C3A1DBB0}" type="slidenum">
              <a:rPr lang="en-US" altLang="en-HU" sz="1300"/>
              <a:pPr>
                <a:spcBef>
                  <a:spcPct val="0"/>
                </a:spcBef>
              </a:pPr>
              <a:t>11</a:t>
            </a:fld>
            <a:endParaRPr lang="en-US" altLang="en-HU" sz="1300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116EAA09-D5BA-0592-7BF8-B80AD2D7A42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CC01287-5155-3395-99A0-8FAEA0D6B7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>
            <a:extLst>
              <a:ext uri="{FF2B5EF4-FFF2-40B4-BE49-F238E27FC236}">
                <a16:creationId xmlns:a16="http://schemas.microsoft.com/office/drawing/2014/main" id="{E18F69D5-2C92-55BA-85CC-3E37CF1E87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562BDEA-ED53-384E-8CF3-C90253F4091E}" type="slidenum">
              <a:rPr lang="en-US" altLang="en-HU" sz="1300"/>
              <a:pPr>
                <a:spcBef>
                  <a:spcPct val="0"/>
                </a:spcBef>
              </a:pPr>
              <a:t>12</a:t>
            </a:fld>
            <a:endParaRPr lang="en-US" altLang="en-HU" sz="1300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E9DECD11-0018-39AF-7E94-19EC63765DE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BFDFD46-C9AD-3F8A-EDA5-4D2E20AA9E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>
            <a:extLst>
              <a:ext uri="{FF2B5EF4-FFF2-40B4-BE49-F238E27FC236}">
                <a16:creationId xmlns:a16="http://schemas.microsoft.com/office/drawing/2014/main" id="{D9273B2C-A374-053B-8315-0D55E6E7AE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EFA887-F396-0F40-BD7D-FCAAA7642F74}" type="slidenum">
              <a:rPr lang="en-US" altLang="en-HU" sz="1300"/>
              <a:pPr>
                <a:spcBef>
                  <a:spcPct val="0"/>
                </a:spcBef>
              </a:pPr>
              <a:t>13</a:t>
            </a:fld>
            <a:endParaRPr lang="en-US" altLang="en-HU" sz="1300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9D980A16-683E-D7B9-B765-C2BE1AE823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2EDB881-BD03-F6E8-60B1-051A2DB436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5693E669-78D2-DF2D-2C53-41428F1EF2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29A957F-26E1-9941-B234-D4CFE963F297}" type="slidenum">
              <a:rPr lang="en-US" altLang="en-HU" sz="1300"/>
              <a:pPr>
                <a:spcBef>
                  <a:spcPct val="0"/>
                </a:spcBef>
              </a:pPr>
              <a:t>2</a:t>
            </a:fld>
            <a:endParaRPr lang="en-US" altLang="en-HU" sz="1300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B78C8ABC-062C-905F-48BC-8E6B90F1274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92554AE-EDA5-F927-4F93-98F0468CD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CEAA1B09-4716-3297-621B-227553BF53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1B029AD-92CF-3C47-ABCF-214297F7D529}" type="slidenum">
              <a:rPr lang="en-US" altLang="en-HU" sz="1300"/>
              <a:pPr>
                <a:spcBef>
                  <a:spcPct val="0"/>
                </a:spcBef>
              </a:pPr>
              <a:t>3</a:t>
            </a:fld>
            <a:endParaRPr lang="en-US" altLang="en-HU" sz="13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077D9EE1-049C-A2B9-5436-9EBE72E00BD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3B75038-4CD9-A844-5168-91EA93D9F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2DB10E08-8A15-D0F4-581D-4C33B56AE7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D3AD15-B549-104A-99C9-48454DD44FE9}" type="slidenum">
              <a:rPr lang="en-US" altLang="en-HU" sz="1300"/>
              <a:pPr>
                <a:spcBef>
                  <a:spcPct val="0"/>
                </a:spcBef>
              </a:pPr>
              <a:t>4</a:t>
            </a:fld>
            <a:endParaRPr lang="en-US" altLang="en-HU" sz="130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619B94CC-6649-59A0-FFD8-D5CF1D3276C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1362C17-FA67-091C-021C-5FE2C4D26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B847C495-995A-D0EB-695D-D4DD8B410A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469475D-DD2D-8B44-B075-58F5AD9ED989}" type="slidenum">
              <a:rPr lang="en-US" altLang="en-HU" sz="1300"/>
              <a:pPr>
                <a:spcBef>
                  <a:spcPct val="0"/>
                </a:spcBef>
              </a:pPr>
              <a:t>5</a:t>
            </a:fld>
            <a:endParaRPr lang="en-US" altLang="en-HU" sz="13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69EE5CA8-22A1-421A-4EDE-FD84919F828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D8BD3D9-4CAB-2D02-EEC2-A1502A7400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B4790ED8-1604-CB57-7645-D905584B7F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9B2ED3-F059-5042-81F1-7395D324F631}" type="slidenum">
              <a:rPr lang="en-US" altLang="en-HU" sz="1300"/>
              <a:pPr>
                <a:spcBef>
                  <a:spcPct val="0"/>
                </a:spcBef>
              </a:pPr>
              <a:t>6</a:t>
            </a:fld>
            <a:endParaRPr lang="en-US" altLang="en-HU" sz="13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90553532-D107-854E-B328-C645D724249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7AC9577-4611-8029-4FB3-6289F74FA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>
            <a:extLst>
              <a:ext uri="{FF2B5EF4-FFF2-40B4-BE49-F238E27FC236}">
                <a16:creationId xmlns:a16="http://schemas.microsoft.com/office/drawing/2014/main" id="{D685A858-0477-5958-23A1-167BE4DC4E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C18BE69-C393-2A4B-85D3-B9307725CEDF}" type="slidenum">
              <a:rPr lang="en-US" altLang="en-HU" sz="1300"/>
              <a:pPr>
                <a:spcBef>
                  <a:spcPct val="0"/>
                </a:spcBef>
              </a:pPr>
              <a:t>7</a:t>
            </a:fld>
            <a:endParaRPr lang="en-US" altLang="en-HU" sz="1300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BC186955-8DE9-7B15-EE65-7AE4368F57A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0F007FF-CA0C-CCFE-CB39-0E6737BB4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id="{91AD641E-A1BE-EAD8-48EB-C4C65BB5D8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3BE1209-DFFE-B94F-AAFF-62FE3031299F}" type="slidenum">
              <a:rPr lang="en-US" altLang="en-HU" sz="1300"/>
              <a:pPr>
                <a:spcBef>
                  <a:spcPct val="0"/>
                </a:spcBef>
              </a:pPr>
              <a:t>8</a:t>
            </a:fld>
            <a:endParaRPr lang="en-US" altLang="en-HU" sz="1300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0BF34988-0691-BE6A-4475-9E56E4D46CF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5D043B3-1420-29DC-4797-1F9C08AF7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>
            <a:extLst>
              <a:ext uri="{FF2B5EF4-FFF2-40B4-BE49-F238E27FC236}">
                <a16:creationId xmlns:a16="http://schemas.microsoft.com/office/drawing/2014/main" id="{237C0D66-98A3-D2C4-51A9-FB6EE2AD27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1pPr>
            <a:lvl2pPr marL="37931725" indent="-37474525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Futura Bk" panose="020B0602020204020303" pitchFamily="34" charset="-79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323AE82-6AF8-8541-895D-880521AB77FD}" type="slidenum">
              <a:rPr lang="en-US" altLang="en-HU" sz="1300"/>
              <a:pPr>
                <a:spcBef>
                  <a:spcPct val="0"/>
                </a:spcBef>
              </a:pPr>
              <a:t>9</a:t>
            </a:fld>
            <a:endParaRPr lang="en-US" altLang="en-HU" sz="1300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7C471A21-B138-6113-7F86-D242E559D7E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08F4846-F179-5BF8-8B61-8EC4FF8B75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en-HU">
              <a:latin typeface="Futura Bk" panose="020B06020202040203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9993B92-9D21-3D0B-3FF6-612DF1A0981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910763" cy="6851650"/>
            <a:chOff x="1" y="0"/>
            <a:chExt cx="5763" cy="431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048DC02-6D10-0081-012D-C7997A28BC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EBB4E13-5049-8510-6E52-AEACB71AE55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33122CE2-C677-0B5A-8310-ED6646DF76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7085B76C-FC85-27BE-9F98-810A4003A6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6" name="Freeform 7">
                <a:extLst>
                  <a:ext uri="{FF2B5EF4-FFF2-40B4-BE49-F238E27FC236}">
                    <a16:creationId xmlns:a16="http://schemas.microsoft.com/office/drawing/2014/main" id="{45245DF4-A61D-08BD-433D-7BB81C08BA8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8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0A11E1A9-E9BD-5304-3596-F4BF11617CF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93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28" name="Freeform 9">
                <a:extLst>
                  <a:ext uri="{FF2B5EF4-FFF2-40B4-BE49-F238E27FC236}">
                    <a16:creationId xmlns:a16="http://schemas.microsoft.com/office/drawing/2014/main" id="{086E8309-3EE1-A94D-ECA6-620EE2F4DBF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29" name="Freeform 10">
                <a:extLst>
                  <a:ext uri="{FF2B5EF4-FFF2-40B4-BE49-F238E27FC236}">
                    <a16:creationId xmlns:a16="http://schemas.microsoft.com/office/drawing/2014/main" id="{9C2CE66C-74FE-5A24-38F9-17355170AEE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0" name="Freeform 11">
                <a:extLst>
                  <a:ext uri="{FF2B5EF4-FFF2-40B4-BE49-F238E27FC236}">
                    <a16:creationId xmlns:a16="http://schemas.microsoft.com/office/drawing/2014/main" id="{88169C60-C4EF-7CC8-CAD1-557DA8E793F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1" name="Freeform 12">
                <a:extLst>
                  <a:ext uri="{FF2B5EF4-FFF2-40B4-BE49-F238E27FC236}">
                    <a16:creationId xmlns:a16="http://schemas.microsoft.com/office/drawing/2014/main" id="{245DD3A6-9212-CD5A-D8B7-1DE1F032F63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2" name="Freeform 13">
                <a:extLst>
                  <a:ext uri="{FF2B5EF4-FFF2-40B4-BE49-F238E27FC236}">
                    <a16:creationId xmlns:a16="http://schemas.microsoft.com/office/drawing/2014/main" id="{167E5B63-AA76-9714-99AD-93FA22E1285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3" name="Freeform 14">
                <a:extLst>
                  <a:ext uri="{FF2B5EF4-FFF2-40B4-BE49-F238E27FC236}">
                    <a16:creationId xmlns:a16="http://schemas.microsoft.com/office/drawing/2014/main" id="{EA9FAF94-1177-BAFD-7521-31CD3AF5091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4" name="Freeform 15">
                <a:extLst>
                  <a:ext uri="{FF2B5EF4-FFF2-40B4-BE49-F238E27FC236}">
                    <a16:creationId xmlns:a16="http://schemas.microsoft.com/office/drawing/2014/main" id="{B4D0E637-1CA7-F260-9192-2F3DEDC679C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5" name="Freeform 16">
                <a:extLst>
                  <a:ext uri="{FF2B5EF4-FFF2-40B4-BE49-F238E27FC236}">
                    <a16:creationId xmlns:a16="http://schemas.microsoft.com/office/drawing/2014/main" id="{6FDC9DEE-BBCA-51BC-B544-4D316E5733C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8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6" name="Freeform 17">
                <a:extLst>
                  <a:ext uri="{FF2B5EF4-FFF2-40B4-BE49-F238E27FC236}">
                    <a16:creationId xmlns:a16="http://schemas.microsoft.com/office/drawing/2014/main" id="{8E7BE756-F124-00B2-5499-441C2D4F9FE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7" name="Freeform 18">
                <a:extLst>
                  <a:ext uri="{FF2B5EF4-FFF2-40B4-BE49-F238E27FC236}">
                    <a16:creationId xmlns:a16="http://schemas.microsoft.com/office/drawing/2014/main" id="{6C9E1347-489B-2343-96C6-C02B0EAF35B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3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8" name="Freeform 19">
                <a:extLst>
                  <a:ext uri="{FF2B5EF4-FFF2-40B4-BE49-F238E27FC236}">
                    <a16:creationId xmlns:a16="http://schemas.microsoft.com/office/drawing/2014/main" id="{1138675A-6561-7653-6A38-853429989AB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</p:grpSp>
        <p:sp>
          <p:nvSpPr>
            <p:cNvPr id="7" name="Freeform 20">
              <a:extLst>
                <a:ext uri="{FF2B5EF4-FFF2-40B4-BE49-F238E27FC236}">
                  <a16:creationId xmlns:a16="http://schemas.microsoft.com/office/drawing/2014/main" id="{33EE3616-F803-4EE8-95CF-D94F881D19F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8" name="Freeform 21">
              <a:extLst>
                <a:ext uri="{FF2B5EF4-FFF2-40B4-BE49-F238E27FC236}">
                  <a16:creationId xmlns:a16="http://schemas.microsoft.com/office/drawing/2014/main" id="{FCAAD33B-9244-360C-41F2-D0412A8438E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9" name="Freeform 22">
              <a:extLst>
                <a:ext uri="{FF2B5EF4-FFF2-40B4-BE49-F238E27FC236}">
                  <a16:creationId xmlns:a16="http://schemas.microsoft.com/office/drawing/2014/main" id="{A7DF3350-C7A7-C544-5380-0AF41ADDD6C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10" name="Freeform 23">
              <a:extLst>
                <a:ext uri="{FF2B5EF4-FFF2-40B4-BE49-F238E27FC236}">
                  <a16:creationId xmlns:a16="http://schemas.microsoft.com/office/drawing/2014/main" id="{76FA0598-0C39-B11F-77E7-84376134462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1" name="Freeform 24">
              <a:extLst>
                <a:ext uri="{FF2B5EF4-FFF2-40B4-BE49-F238E27FC236}">
                  <a16:creationId xmlns:a16="http://schemas.microsoft.com/office/drawing/2014/main" id="{8BB43CA9-7C2E-E4F0-B034-5E9B091890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2" name="Freeform 25">
              <a:extLst>
                <a:ext uri="{FF2B5EF4-FFF2-40B4-BE49-F238E27FC236}">
                  <a16:creationId xmlns:a16="http://schemas.microsoft.com/office/drawing/2014/main" id="{E1A8E505-3B2A-FDF7-0D0E-FA0C0C03D2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13" name="Freeform 26">
              <a:extLst>
                <a:ext uri="{FF2B5EF4-FFF2-40B4-BE49-F238E27FC236}">
                  <a16:creationId xmlns:a16="http://schemas.microsoft.com/office/drawing/2014/main" id="{4617D0BA-600B-9629-1FA2-7DFBA852BBF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6C4667A6-4347-9AD1-A95F-EE0FFE5593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5" name="Line 28">
              <a:extLst>
                <a:ext uri="{FF2B5EF4-FFF2-40B4-BE49-F238E27FC236}">
                  <a16:creationId xmlns:a16="http://schemas.microsoft.com/office/drawing/2014/main" id="{BCB727E4-36C5-ACE1-F74A-953A44EECE55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6" name="Line 29">
              <a:extLst>
                <a:ext uri="{FF2B5EF4-FFF2-40B4-BE49-F238E27FC236}">
                  <a16:creationId xmlns:a16="http://schemas.microsoft.com/office/drawing/2014/main" id="{E3A9953F-BECC-C2F2-FDC5-BB9282F739FB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7" name="Line 30">
              <a:extLst>
                <a:ext uri="{FF2B5EF4-FFF2-40B4-BE49-F238E27FC236}">
                  <a16:creationId xmlns:a16="http://schemas.microsoft.com/office/drawing/2014/main" id="{8DBCB983-0CC3-B3B4-F1AD-B8824EBAF4F8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  <p:grpSp>
          <p:nvGrpSpPr>
            <p:cNvPr id="18" name="Group 31">
              <a:extLst>
                <a:ext uri="{FF2B5EF4-FFF2-40B4-BE49-F238E27FC236}">
                  <a16:creationId xmlns:a16="http://schemas.microsoft.com/office/drawing/2014/main" id="{0A901014-4343-0A3A-A3A6-614D6F5BD0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1" name="Line 32">
                <a:extLst>
                  <a:ext uri="{FF2B5EF4-FFF2-40B4-BE49-F238E27FC236}">
                    <a16:creationId xmlns:a16="http://schemas.microsoft.com/office/drawing/2014/main" id="{B67F0DC2-D39E-9E79-7B84-6D9B529ABDC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  <p:sp>
            <p:nvSpPr>
              <p:cNvPr id="22" name="Line 33">
                <a:extLst>
                  <a:ext uri="{FF2B5EF4-FFF2-40B4-BE49-F238E27FC236}">
                    <a16:creationId xmlns:a16="http://schemas.microsoft.com/office/drawing/2014/main" id="{73AA2D21-9496-7360-DFC4-C680A9957BD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  <p:sp>
            <p:nvSpPr>
              <p:cNvPr id="23" name="Line 34">
                <a:extLst>
                  <a:ext uri="{FF2B5EF4-FFF2-40B4-BE49-F238E27FC236}">
                    <a16:creationId xmlns:a16="http://schemas.microsoft.com/office/drawing/2014/main" id="{0C8F6064-0EB8-4F03-10B2-533FE18338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  <p:sp>
            <p:nvSpPr>
              <p:cNvPr id="24" name="Line 35">
                <a:extLst>
                  <a:ext uri="{FF2B5EF4-FFF2-40B4-BE49-F238E27FC236}">
                    <a16:creationId xmlns:a16="http://schemas.microsoft.com/office/drawing/2014/main" id="{A4EE877D-3FCF-F14D-7093-33AEB7A0F1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  <p:sp>
            <p:nvSpPr>
              <p:cNvPr id="25" name="Line 36">
                <a:extLst>
                  <a:ext uri="{FF2B5EF4-FFF2-40B4-BE49-F238E27FC236}">
                    <a16:creationId xmlns:a16="http://schemas.microsoft.com/office/drawing/2014/main" id="{C1B7F6BF-AFEF-EA30-4401-7CE1554CE4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</p:grpSp>
        <p:sp>
          <p:nvSpPr>
            <p:cNvPr id="19" name="Line 37">
              <a:extLst>
                <a:ext uri="{FF2B5EF4-FFF2-40B4-BE49-F238E27FC236}">
                  <a16:creationId xmlns:a16="http://schemas.microsoft.com/office/drawing/2014/main" id="{5C1B235E-FCC3-538E-03FC-3588C2C370E6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20" name="Line 38">
              <a:extLst>
                <a:ext uri="{FF2B5EF4-FFF2-40B4-BE49-F238E27FC236}">
                  <a16:creationId xmlns:a16="http://schemas.microsoft.com/office/drawing/2014/main" id="{E5767468-3D94-5943-846B-185F403D90AF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</p:grpSp>
      <p:sp>
        <p:nvSpPr>
          <p:cNvPr id="39837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692275"/>
            <a:ext cx="84201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Mintacím szerkesztése</a:t>
            </a:r>
          </a:p>
        </p:txBody>
      </p:sp>
      <p:sp>
        <p:nvSpPr>
          <p:cNvPr id="39837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Alcím mintájának szerkesztése</a:t>
            </a:r>
          </a:p>
        </p:txBody>
      </p:sp>
      <p:sp>
        <p:nvSpPr>
          <p:cNvPr id="39" name="Rectangle 41">
            <a:extLst>
              <a:ext uri="{FF2B5EF4-FFF2-40B4-BE49-F238E27FC236}">
                <a16:creationId xmlns:a16="http://schemas.microsoft.com/office/drawing/2014/main" id="{E0F9EF6D-6AAF-7DB9-011B-B9640119F6A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310288-C03F-6748-82A3-2069A0B4FBC1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40" name="Rectangle 42">
            <a:extLst>
              <a:ext uri="{FF2B5EF4-FFF2-40B4-BE49-F238E27FC236}">
                <a16:creationId xmlns:a16="http://schemas.microsoft.com/office/drawing/2014/main" id="{5FA47005-BB05-BAFD-F8F0-3F1819AC3D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3">
            <a:extLst>
              <a:ext uri="{FF2B5EF4-FFF2-40B4-BE49-F238E27FC236}">
                <a16:creationId xmlns:a16="http://schemas.microsoft.com/office/drawing/2014/main" id="{1114AAA9-D783-7CF3-79D4-D49569B1F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E7467-7938-2B47-AE46-2A359B26C2EE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10905722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FC62E881-AC21-5A8F-B03E-575E2F1A1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BFF9E-068D-BE43-8F42-177788178C80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359374D5-0A47-A2A3-789E-08EA1582E9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F248DF30-285E-BB62-A475-ABDD4E54F8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E49A3E-7474-3A48-BB82-85B4BB602809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80998824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7813"/>
            <a:ext cx="2228850" cy="5853112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7813"/>
            <a:ext cx="6534150" cy="5853112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0A66614E-3C35-657D-F2F9-26B3B46F2E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A67B-03CD-2F4F-B9F4-2B789EFE86C7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0E42D73A-FA43-EB4A-F94C-AE44A154F0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58E52B34-15F7-4643-12F7-139E3CD6E3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795F8F-1F67-3743-AD1C-D1E7B2ECB31A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420057742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7813"/>
            <a:ext cx="8915400" cy="11398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95300" y="1600200"/>
            <a:ext cx="4381500" cy="4530725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600200"/>
            <a:ext cx="4381500" cy="2189163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3941763"/>
            <a:ext cx="4381500" cy="2189162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7BFECB21-322E-6388-0229-9AEE4631BD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ECC4E-8FEE-E24D-8CF4-FF05099450D2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D2B06C84-8DD0-9E21-3F1A-8606E396F0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2">
            <a:extLst>
              <a:ext uri="{FF2B5EF4-FFF2-40B4-BE49-F238E27FC236}">
                <a16:creationId xmlns:a16="http://schemas.microsoft.com/office/drawing/2014/main" id="{83BFF456-D7C9-A594-CA52-04602B8B7D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1E18F9-A23E-B14E-8521-59E79A5AE252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202343655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7813"/>
            <a:ext cx="8915400" cy="11398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95300" y="1600200"/>
            <a:ext cx="4381500" cy="4530725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30725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9D367DF3-F565-55F4-B121-D4F346871F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448D6-BD68-BE46-97F6-E08F4E456522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726CFC70-D9D3-6562-D17E-B685D2048C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48BCA9BA-ACEC-1540-3676-89427A0DE4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609A1-23F2-604D-BC48-48896D493010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103615423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2F0DF7C9-62A3-9021-F99D-15523C1168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84F71-C488-424C-BAB8-D091131E0131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3A2CD907-4461-1615-55F7-6EF22A2E76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FA7EF467-EC21-411F-7B84-4BD1239031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0DEC5B-5CCB-1D4C-832F-F7D662C18488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409722328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2CD5286A-59D5-6353-5C36-14F3E00951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D2E53-FAFA-4E40-8687-013C2DED3F70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6271A5E5-CCED-483E-3ACE-7A3E0B707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409B2D81-C6EE-32DD-D51F-2F72529625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A7CB74-3AFD-4946-A59D-61FC359E4A1A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264846452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C20378AA-58CC-3714-0A41-4A64C372D9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775B2-09EC-4E45-B3E0-70445CB65439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F6EC36F8-14CD-D1DC-E441-28A7D7762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19AC7B25-CC5E-33F4-7849-75B7F90349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5445B1-FA40-C142-BB55-DBCC30A4ED6D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318515455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7" name="Rectangle 40">
            <a:extLst>
              <a:ext uri="{FF2B5EF4-FFF2-40B4-BE49-F238E27FC236}">
                <a16:creationId xmlns:a16="http://schemas.microsoft.com/office/drawing/2014/main" id="{531E7F90-C229-B7EC-84E9-75EA276679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599C4-6F5A-4B41-850C-B89C192C66B2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8" name="Rectangle 41">
            <a:extLst>
              <a:ext uri="{FF2B5EF4-FFF2-40B4-BE49-F238E27FC236}">
                <a16:creationId xmlns:a16="http://schemas.microsoft.com/office/drawing/2014/main" id="{6D16609A-0D42-4DCB-E686-CF8CC9EC40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>
            <a:extLst>
              <a:ext uri="{FF2B5EF4-FFF2-40B4-BE49-F238E27FC236}">
                <a16:creationId xmlns:a16="http://schemas.microsoft.com/office/drawing/2014/main" id="{67232C26-3714-9ACD-6682-1B2AF3A0F8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E2C9E-E32F-7648-9D04-0BBDBD5650A8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204588718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Rectangle 40">
            <a:extLst>
              <a:ext uri="{FF2B5EF4-FFF2-40B4-BE49-F238E27FC236}">
                <a16:creationId xmlns:a16="http://schemas.microsoft.com/office/drawing/2014/main" id="{D2D74BC0-BE5B-3D19-D591-1A8F3BEFA6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147F8-C338-6348-A0D6-E6252C30E3C3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4" name="Rectangle 41">
            <a:extLst>
              <a:ext uri="{FF2B5EF4-FFF2-40B4-BE49-F238E27FC236}">
                <a16:creationId xmlns:a16="http://schemas.microsoft.com/office/drawing/2014/main" id="{ECFA21A1-D060-9768-319C-9B46D7AEF7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>
            <a:extLst>
              <a:ext uri="{FF2B5EF4-FFF2-40B4-BE49-F238E27FC236}">
                <a16:creationId xmlns:a16="http://schemas.microsoft.com/office/drawing/2014/main" id="{6E5C0621-18E9-ED6F-D491-BE3C756393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4C14C-92BB-DA47-B6EE-BBC15AC0829F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74982549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>
            <a:extLst>
              <a:ext uri="{FF2B5EF4-FFF2-40B4-BE49-F238E27FC236}">
                <a16:creationId xmlns:a16="http://schemas.microsoft.com/office/drawing/2014/main" id="{CD934F2A-7372-A3C0-1306-229C87B158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5C5B6-D7BC-6C47-A2AF-5EEDF3CDEF6E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3" name="Rectangle 41">
            <a:extLst>
              <a:ext uri="{FF2B5EF4-FFF2-40B4-BE49-F238E27FC236}">
                <a16:creationId xmlns:a16="http://schemas.microsoft.com/office/drawing/2014/main" id="{DCBD55D8-914C-23BE-A457-515A016B8E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>
            <a:extLst>
              <a:ext uri="{FF2B5EF4-FFF2-40B4-BE49-F238E27FC236}">
                <a16:creationId xmlns:a16="http://schemas.microsoft.com/office/drawing/2014/main" id="{2214E9DC-FA4D-B168-259E-BA5210C8E2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D6CA89-F279-8045-98E4-01966CCBB807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174118525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79743D8B-D3B1-0219-D967-48B65524A5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1A33C-4E17-1446-85E1-4D166831151E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0F3F31C5-0AFF-1FD8-39DF-F805D0C49A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62E20395-0411-9B74-1D27-B3332ADD8F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464C54-1C66-6447-B784-F79CA5476396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357806806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D30D4E53-15C5-1CD3-45CF-CD0D31C930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9D704-4AFE-9A4F-8509-C2FF96419AD9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61F93185-B56C-A70F-580D-36F5BA9174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45FB3528-79BD-22AF-B5B0-5B37928E92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33CA5-855A-3A48-B97F-D5353A3F6C5D}" type="slidenum">
              <a:rPr lang="en-US" altLang="en-HU"/>
              <a:pPr/>
              <a:t>‹#›</a:t>
            </a:fld>
            <a:endParaRPr lang="en-US" altLang="en-HU"/>
          </a:p>
        </p:txBody>
      </p:sp>
    </p:spTree>
    <p:extLst>
      <p:ext uri="{BB962C8B-B14F-4D97-AF65-F5344CB8AC3E}">
        <p14:creationId xmlns:p14="http://schemas.microsoft.com/office/powerpoint/2010/main" val="65150626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2BFFF38-6C0B-0585-14AB-097112E3C818}"/>
              </a:ext>
            </a:extLst>
          </p:cNvPr>
          <p:cNvGrpSpPr>
            <a:grpSpLocks/>
          </p:cNvGrpSpPr>
          <p:nvPr/>
        </p:nvGrpSpPr>
        <p:grpSpPr bwMode="auto">
          <a:xfrm>
            <a:off x="1588" y="0"/>
            <a:ext cx="9910762" cy="6851650"/>
            <a:chOff x="1" y="0"/>
            <a:chExt cx="5763" cy="4316"/>
          </a:xfrm>
        </p:grpSpPr>
        <p:sp>
          <p:nvSpPr>
            <p:cNvPr id="397315" name="Freeform 3">
              <a:extLst>
                <a:ext uri="{FF2B5EF4-FFF2-40B4-BE49-F238E27FC236}">
                  <a16:creationId xmlns:a16="http://schemas.microsoft.com/office/drawing/2014/main" id="{3C13DF59-0B8E-0DB8-65DC-B28082F8D8C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397316" name="Freeform 4">
              <a:extLst>
                <a:ext uri="{FF2B5EF4-FFF2-40B4-BE49-F238E27FC236}">
                  <a16:creationId xmlns:a16="http://schemas.microsoft.com/office/drawing/2014/main" id="{43FA39FE-DC34-73B0-7047-DB30D81AF7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397317" name="Freeform 5">
              <a:extLst>
                <a:ext uri="{FF2B5EF4-FFF2-40B4-BE49-F238E27FC236}">
                  <a16:creationId xmlns:a16="http://schemas.microsoft.com/office/drawing/2014/main" id="{A7A5F436-A9EF-9059-2192-0584471E602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1E3DFC7A-0B3F-E641-785D-61D6235804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397319" name="Freeform 7">
                <a:extLst>
                  <a:ext uri="{FF2B5EF4-FFF2-40B4-BE49-F238E27FC236}">
                    <a16:creationId xmlns:a16="http://schemas.microsoft.com/office/drawing/2014/main" id="{3A0989A7-06CF-9F28-6E17-2FE626FDF57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8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0" name="Freeform 8">
                <a:extLst>
                  <a:ext uri="{FF2B5EF4-FFF2-40B4-BE49-F238E27FC236}">
                    <a16:creationId xmlns:a16="http://schemas.microsoft.com/office/drawing/2014/main" id="{8F5E5EE5-AEBB-0DA0-EC3A-ACB8F1E0B77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93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1" name="Freeform 9">
                <a:extLst>
                  <a:ext uri="{FF2B5EF4-FFF2-40B4-BE49-F238E27FC236}">
                    <a16:creationId xmlns:a16="http://schemas.microsoft.com/office/drawing/2014/main" id="{B7727BB5-8A25-4EC4-29BD-A548E7DAF6D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2" name="Freeform 10">
                <a:extLst>
                  <a:ext uri="{FF2B5EF4-FFF2-40B4-BE49-F238E27FC236}">
                    <a16:creationId xmlns:a16="http://schemas.microsoft.com/office/drawing/2014/main" id="{61C86F44-1436-40F0-C986-4483A666976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3" name="Freeform 11">
                <a:extLst>
                  <a:ext uri="{FF2B5EF4-FFF2-40B4-BE49-F238E27FC236}">
                    <a16:creationId xmlns:a16="http://schemas.microsoft.com/office/drawing/2014/main" id="{19C1E959-31CD-AC25-514D-6EF69405C4F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4" name="Freeform 12">
                <a:extLst>
                  <a:ext uri="{FF2B5EF4-FFF2-40B4-BE49-F238E27FC236}">
                    <a16:creationId xmlns:a16="http://schemas.microsoft.com/office/drawing/2014/main" id="{6A5C55C9-D279-1A23-2656-09B92999EAE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5" name="Freeform 13">
                <a:extLst>
                  <a:ext uri="{FF2B5EF4-FFF2-40B4-BE49-F238E27FC236}">
                    <a16:creationId xmlns:a16="http://schemas.microsoft.com/office/drawing/2014/main" id="{4F68D5A6-0000-1064-5D32-2F46F6F1A1C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6" name="Freeform 14">
                <a:extLst>
                  <a:ext uri="{FF2B5EF4-FFF2-40B4-BE49-F238E27FC236}">
                    <a16:creationId xmlns:a16="http://schemas.microsoft.com/office/drawing/2014/main" id="{E30F442F-755F-9315-61C0-25D0DF71D8A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7" name="Freeform 15">
                <a:extLst>
                  <a:ext uri="{FF2B5EF4-FFF2-40B4-BE49-F238E27FC236}">
                    <a16:creationId xmlns:a16="http://schemas.microsoft.com/office/drawing/2014/main" id="{76F59633-820F-D04F-DB59-FA006E16760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8" name="Freeform 16">
                <a:extLst>
                  <a:ext uri="{FF2B5EF4-FFF2-40B4-BE49-F238E27FC236}">
                    <a16:creationId xmlns:a16="http://schemas.microsoft.com/office/drawing/2014/main" id="{8AD6BCAC-2A3F-6F9D-931E-06C67455732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8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29" name="Freeform 17">
                <a:extLst>
                  <a:ext uri="{FF2B5EF4-FFF2-40B4-BE49-F238E27FC236}">
                    <a16:creationId xmlns:a16="http://schemas.microsoft.com/office/drawing/2014/main" id="{9ACA3750-CED5-E349-184B-90BBE5CD48F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30" name="Freeform 18">
                <a:extLst>
                  <a:ext uri="{FF2B5EF4-FFF2-40B4-BE49-F238E27FC236}">
                    <a16:creationId xmlns:a16="http://schemas.microsoft.com/office/drawing/2014/main" id="{F18D4526-B2E3-36B6-F8B3-92EA09E756A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3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  <p:sp>
            <p:nvSpPr>
              <p:cNvPr id="397331" name="Freeform 19">
                <a:extLst>
                  <a:ext uri="{FF2B5EF4-FFF2-40B4-BE49-F238E27FC236}">
                    <a16:creationId xmlns:a16="http://schemas.microsoft.com/office/drawing/2014/main" id="{1836C7D5-23FB-E9B3-F4F4-2BEB13F472C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hu-HU">
                  <a:latin typeface="Verdana" charset="0"/>
                  <a:ea typeface="+mn-ea"/>
                </a:endParaRPr>
              </a:p>
            </p:txBody>
          </p:sp>
        </p:grpSp>
        <p:sp>
          <p:nvSpPr>
            <p:cNvPr id="397332" name="Freeform 20">
              <a:extLst>
                <a:ext uri="{FF2B5EF4-FFF2-40B4-BE49-F238E27FC236}">
                  <a16:creationId xmlns:a16="http://schemas.microsoft.com/office/drawing/2014/main" id="{CEA8BB08-87E1-6700-59B3-DA819C91446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397333" name="Freeform 21">
              <a:extLst>
                <a:ext uri="{FF2B5EF4-FFF2-40B4-BE49-F238E27FC236}">
                  <a16:creationId xmlns:a16="http://schemas.microsoft.com/office/drawing/2014/main" id="{1020A243-8E74-9FDF-C94B-1A212A2688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397334" name="Freeform 22">
              <a:extLst>
                <a:ext uri="{FF2B5EF4-FFF2-40B4-BE49-F238E27FC236}">
                  <a16:creationId xmlns:a16="http://schemas.microsoft.com/office/drawing/2014/main" id="{EA51540C-BA38-6C4B-F14F-04C459DF21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1039" name="Freeform 23">
              <a:extLst>
                <a:ext uri="{FF2B5EF4-FFF2-40B4-BE49-F238E27FC236}">
                  <a16:creationId xmlns:a16="http://schemas.microsoft.com/office/drawing/2014/main" id="{58A56303-F79A-65B4-F030-ED56D33077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040" name="Freeform 24">
              <a:extLst>
                <a:ext uri="{FF2B5EF4-FFF2-40B4-BE49-F238E27FC236}">
                  <a16:creationId xmlns:a16="http://schemas.microsoft.com/office/drawing/2014/main" id="{0DC9A4B3-93B1-C99F-03C8-5F32D8F2DCE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397337" name="Freeform 25">
              <a:extLst>
                <a:ext uri="{FF2B5EF4-FFF2-40B4-BE49-F238E27FC236}">
                  <a16:creationId xmlns:a16="http://schemas.microsoft.com/office/drawing/2014/main" id="{868002D0-30E3-A1A0-6F38-301213C603F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>
                <a:latin typeface="Verdana" charset="0"/>
                <a:ea typeface="+mn-ea"/>
              </a:endParaRPr>
            </a:p>
          </p:txBody>
        </p:sp>
        <p:sp>
          <p:nvSpPr>
            <p:cNvPr id="1042" name="Freeform 26">
              <a:extLst>
                <a:ext uri="{FF2B5EF4-FFF2-40B4-BE49-F238E27FC236}">
                  <a16:creationId xmlns:a16="http://schemas.microsoft.com/office/drawing/2014/main" id="{924DAE4E-F7E7-1862-A756-86106E75A5C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043" name="Freeform 27">
              <a:extLst>
                <a:ext uri="{FF2B5EF4-FFF2-40B4-BE49-F238E27FC236}">
                  <a16:creationId xmlns:a16="http://schemas.microsoft.com/office/drawing/2014/main" id="{41F2348D-69B2-CD5C-CA16-CF1E7745B5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044" name="Line 28">
              <a:extLst>
                <a:ext uri="{FF2B5EF4-FFF2-40B4-BE49-F238E27FC236}">
                  <a16:creationId xmlns:a16="http://schemas.microsoft.com/office/drawing/2014/main" id="{75A05820-CA0A-6570-2D23-960CE1C34932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045" name="Line 29">
              <a:extLst>
                <a:ext uri="{FF2B5EF4-FFF2-40B4-BE49-F238E27FC236}">
                  <a16:creationId xmlns:a16="http://schemas.microsoft.com/office/drawing/2014/main" id="{1D52A162-6DC7-60DB-F114-ED0DE7721E3B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046" name="Line 30">
              <a:extLst>
                <a:ext uri="{FF2B5EF4-FFF2-40B4-BE49-F238E27FC236}">
                  <a16:creationId xmlns:a16="http://schemas.microsoft.com/office/drawing/2014/main" id="{ADDB35F2-F1E6-B6D8-99DE-A6F78FF8B04C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  <p:grpSp>
          <p:nvGrpSpPr>
            <p:cNvPr id="1047" name="Group 31">
              <a:extLst>
                <a:ext uri="{FF2B5EF4-FFF2-40B4-BE49-F238E27FC236}">
                  <a16:creationId xmlns:a16="http://schemas.microsoft.com/office/drawing/2014/main" id="{5FDB8C76-0695-9D52-6F1F-A1A09FD3D1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>
                <a:extLst>
                  <a:ext uri="{FF2B5EF4-FFF2-40B4-BE49-F238E27FC236}">
                    <a16:creationId xmlns:a16="http://schemas.microsoft.com/office/drawing/2014/main" id="{3A1F5CC0-B7FC-390B-7F5B-5B79C016789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  <p:sp>
            <p:nvSpPr>
              <p:cNvPr id="1051" name="Line 33">
                <a:extLst>
                  <a:ext uri="{FF2B5EF4-FFF2-40B4-BE49-F238E27FC236}">
                    <a16:creationId xmlns:a16="http://schemas.microsoft.com/office/drawing/2014/main" id="{BFAB3C3D-7CB6-E917-0CA2-4D3C9037D16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  <p:sp>
            <p:nvSpPr>
              <p:cNvPr id="1052" name="Line 34">
                <a:extLst>
                  <a:ext uri="{FF2B5EF4-FFF2-40B4-BE49-F238E27FC236}">
                    <a16:creationId xmlns:a16="http://schemas.microsoft.com/office/drawing/2014/main" id="{FF5DFE8F-08BD-F360-A385-89B3A317E7C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  <p:sp>
            <p:nvSpPr>
              <p:cNvPr id="1053" name="Line 35">
                <a:extLst>
                  <a:ext uri="{FF2B5EF4-FFF2-40B4-BE49-F238E27FC236}">
                    <a16:creationId xmlns:a16="http://schemas.microsoft.com/office/drawing/2014/main" id="{BC608915-2F2A-942B-32E3-334DCB628BC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  <p:sp>
            <p:nvSpPr>
              <p:cNvPr id="1054" name="Line 36">
                <a:extLst>
                  <a:ext uri="{FF2B5EF4-FFF2-40B4-BE49-F238E27FC236}">
                    <a16:creationId xmlns:a16="http://schemas.microsoft.com/office/drawing/2014/main" id="{AA60CB8F-61C8-2EE2-3A9C-62E3D0A094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HU"/>
              </a:p>
            </p:txBody>
          </p:sp>
        </p:grpSp>
        <p:sp>
          <p:nvSpPr>
            <p:cNvPr id="1048" name="Line 37">
              <a:extLst>
                <a:ext uri="{FF2B5EF4-FFF2-40B4-BE49-F238E27FC236}">
                  <a16:creationId xmlns:a16="http://schemas.microsoft.com/office/drawing/2014/main" id="{5E6BA07B-2F12-3D9B-2E75-C93D6FB34728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  <p:sp>
          <p:nvSpPr>
            <p:cNvPr id="1049" name="Line 38">
              <a:extLst>
                <a:ext uri="{FF2B5EF4-FFF2-40B4-BE49-F238E27FC236}">
                  <a16:creationId xmlns:a16="http://schemas.microsoft.com/office/drawing/2014/main" id="{530EBC62-094B-AECE-DC46-360CCA1BF05E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HU"/>
            </a:p>
          </p:txBody>
        </p:sp>
      </p:grpSp>
      <p:sp>
        <p:nvSpPr>
          <p:cNvPr id="397351" name="Rectangle 39">
            <a:extLst>
              <a:ext uri="{FF2B5EF4-FFF2-40B4-BE49-F238E27FC236}">
                <a16:creationId xmlns:a16="http://schemas.microsoft.com/office/drawing/2014/main" id="{49AF246C-F7AC-D7A8-C388-886E384442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7813"/>
            <a:ext cx="89154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HU"/>
              <a:t>Mintacím szerkesztése</a:t>
            </a:r>
          </a:p>
        </p:txBody>
      </p:sp>
      <p:sp>
        <p:nvSpPr>
          <p:cNvPr id="397352" name="Rectangle 40">
            <a:extLst>
              <a:ext uri="{FF2B5EF4-FFF2-40B4-BE49-F238E27FC236}">
                <a16:creationId xmlns:a16="http://schemas.microsoft.com/office/drawing/2014/main" id="{1772D3D1-50C6-2243-25F5-48ED36B5DDA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3638"/>
            <a:ext cx="231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C08B2ADF-BF96-5A43-85F6-613FF3355B1C}" type="datetime1">
              <a:rPr lang="en-GB" altLang="en-HU"/>
              <a:pPr>
                <a:defRPr/>
              </a:pPr>
              <a:t>06/03/2025</a:t>
            </a:fld>
            <a:endParaRPr lang="en-US" altLang="en-HU"/>
          </a:p>
        </p:txBody>
      </p:sp>
      <p:sp>
        <p:nvSpPr>
          <p:cNvPr id="397353" name="Rectangle 41">
            <a:extLst>
              <a:ext uri="{FF2B5EF4-FFF2-40B4-BE49-F238E27FC236}">
                <a16:creationId xmlns:a16="http://schemas.microsoft.com/office/drawing/2014/main" id="{5B3EED50-6A9C-A734-81F3-77F0304471A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7354" name="Rectangle 42">
            <a:extLst>
              <a:ext uri="{FF2B5EF4-FFF2-40B4-BE49-F238E27FC236}">
                <a16:creationId xmlns:a16="http://schemas.microsoft.com/office/drawing/2014/main" id="{7B339A6A-B2B7-BF18-0C9B-53D34CA52D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3638"/>
            <a:ext cx="231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7982CC3A-9EA9-3E45-B835-7913A1E5FC48}" type="slidenum">
              <a:rPr lang="en-US" altLang="en-HU"/>
              <a:pPr/>
              <a:t>‹#›</a:t>
            </a:fld>
            <a:endParaRPr lang="en-US" altLang="en-HU"/>
          </a:p>
        </p:txBody>
      </p:sp>
      <p:sp>
        <p:nvSpPr>
          <p:cNvPr id="397355" name="Rectangle 43">
            <a:extLst>
              <a:ext uri="{FF2B5EF4-FFF2-40B4-BE49-F238E27FC236}">
                <a16:creationId xmlns:a16="http://schemas.microsoft.com/office/drawing/2014/main" id="{487F1F6F-72F6-8197-C0EC-C91D7397B1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HU"/>
              <a:t>Mintaszöveg szerkesztése</a:t>
            </a:r>
          </a:p>
          <a:p>
            <a:pPr lvl="1"/>
            <a:r>
              <a:rPr lang="en-US" altLang="en-HU"/>
              <a:t>Második szint</a:t>
            </a:r>
          </a:p>
          <a:p>
            <a:pPr lvl="2"/>
            <a:r>
              <a:rPr lang="en-US" altLang="en-HU"/>
              <a:t>Harmadik szint</a:t>
            </a:r>
          </a:p>
          <a:p>
            <a:pPr lvl="3"/>
            <a:r>
              <a:rPr lang="en-US" altLang="en-HU"/>
              <a:t>Negyedik szint</a:t>
            </a:r>
          </a:p>
          <a:p>
            <a:pPr lvl="4"/>
            <a:r>
              <a:rPr lang="en-US" altLang="en-HU"/>
              <a:t>Ötödik szint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9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51" grpId="0"/>
      <p:bldP spid="397355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73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973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9pPr>
    </p:bodyStyle>
    <p:otherStyle>
      <a:defPPr>
        <a:defRPr lang="hu-H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0BC1791-5338-F728-AB42-8B91E5C4C22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963EEFB9-D74F-7740-A9F2-B767BB9672EF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2BA8AA7-F074-79C3-58CE-73390B576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EE092B4-91A8-2740-B101-3444FC69BE32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HU" sz="1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68570-FE12-B9C7-59CA-6637F44E4A1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endParaRPr lang="en-HU" dirty="0"/>
          </a:p>
          <a:p>
            <a:pPr>
              <a:defRPr/>
            </a:pPr>
            <a:endParaRPr lang="en-H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480DC-2403-9C50-B625-3576EE104BD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HU" dirty="0"/>
          </a:p>
        </p:txBody>
      </p:sp>
      <p:sp>
        <p:nvSpPr>
          <p:cNvPr id="282626" name="Rectangle 2">
            <a:extLst>
              <a:ext uri="{FF2B5EF4-FFF2-40B4-BE49-F238E27FC236}">
                <a16:creationId xmlns:a16="http://schemas.microsoft.com/office/drawing/2014/main" id="{85D93DC4-45CE-FF0C-DBE7-DB55C92E06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en-US" altLang="en-HU" sz="40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  </a:t>
            </a:r>
            <a:r>
              <a:rPr lang="hu-HU" altLang="en-HU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INTRODUCTION</a:t>
            </a:r>
            <a:br>
              <a:rPr lang="hu-HU" altLang="en-HU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hu-HU" altLang="en-HU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          OF</a:t>
            </a:r>
            <a:br>
              <a:rPr lang="hu-HU" altLang="en-HU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hu-HU" altLang="en-HU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hu-HU" altLang="en-HU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   </a:t>
            </a:r>
            <a:br>
              <a:rPr lang="en-US" altLang="en-HU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en-US" altLang="en-HU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en-US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Bela Kovacs</a:t>
            </a:r>
            <a:br>
              <a:rPr lang="en-US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en-US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PRINCIPAL</a:t>
            </a:r>
            <a:br>
              <a:rPr lang="en-US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en-US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HVAC </a:t>
            </a:r>
            <a:r>
              <a:rPr lang="hu-HU" altLang="en-HU" sz="19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consultant</a:t>
            </a:r>
            <a:br>
              <a:rPr lang="en-US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en-US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member of ISPE&amp;ASHRAE</a:t>
            </a:r>
            <a:br>
              <a:rPr lang="en-US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hu-HU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br>
              <a:rPr lang="hu-HU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hu-HU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hu-HU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	</a:t>
            </a:r>
            <a:br>
              <a:rPr lang="hu-HU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hu-HU" altLang="en-HU" sz="19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endParaRPr lang="en-US" altLang="en-HU" sz="37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2DA9006-9A49-7052-2D59-1CBD848E0A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664" y="2636912"/>
            <a:ext cx="5604198" cy="67550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1C1A56-2FD9-08BE-978F-001780C3B9E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55FC0E9D-83F7-2344-8C01-60830AC0476C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55BD74B-7776-DF1A-41C1-954ACCE30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73D8DE-CD69-7841-9319-860CD7E4A51A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HU" sz="1000"/>
          </a:p>
        </p:txBody>
      </p:sp>
      <p:sp>
        <p:nvSpPr>
          <p:cNvPr id="358402" name="Rectangle 2">
            <a:extLst>
              <a:ext uri="{FF2B5EF4-FFF2-40B4-BE49-F238E27FC236}">
                <a16:creationId xmlns:a16="http://schemas.microsoft.com/office/drawing/2014/main" id="{7F56C64E-69B3-BF40-2E25-7CFC2E7DCA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5300" y="188913"/>
            <a:ext cx="8915400" cy="1152525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ACTIVITIES</a:t>
            </a:r>
            <a:r>
              <a:rPr lang="hu-HU" sz="4000">
                <a:ea typeface="+mj-ea"/>
                <a:cs typeface="+mj-cs"/>
              </a:rPr>
              <a:t> </a:t>
            </a: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IN STERILE FACILITIES</a:t>
            </a:r>
            <a:br>
              <a:rPr lang="hu-HU" sz="4000">
                <a:ea typeface="+mj-ea"/>
                <a:cs typeface="+mj-cs"/>
              </a:rPr>
            </a:br>
            <a:endParaRPr lang="hu-HU" sz="4000">
              <a:ea typeface="+mj-ea"/>
              <a:cs typeface="+mj-cs"/>
            </a:endParaRPr>
          </a:p>
        </p:txBody>
      </p:sp>
      <p:sp>
        <p:nvSpPr>
          <p:cNvPr id="358403" name="Rectangle 3">
            <a:extLst>
              <a:ext uri="{FF2B5EF4-FFF2-40B4-BE49-F238E27FC236}">
                <a16:creationId xmlns:a16="http://schemas.microsoft.com/office/drawing/2014/main" id="{1FD5C107-E26D-2889-DEF2-B14E56D145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182688"/>
            <a:ext cx="8642350" cy="5335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Char char="n"/>
              <a:defRPr/>
            </a:pPr>
            <a:r>
              <a:rPr lang="en-US" sz="2400" b="1" dirty="0">
                <a:solidFill>
                  <a:schemeClr val="bg1"/>
                </a:solidFill>
              </a:rPr>
              <a:t>Consulting: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2400" b="1" dirty="0">
                <a:solidFill>
                  <a:schemeClr val="bg1"/>
                </a:solidFill>
              </a:rPr>
              <a:t>		</a:t>
            </a:r>
            <a:r>
              <a:rPr lang="hu-HU" sz="2400" b="1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sterile plant HVAC review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</a:rPr>
              <a:t>		</a:t>
            </a:r>
            <a:r>
              <a:rPr lang="hu-HU" sz="1800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cGMP compliance advisory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</a:rPr>
              <a:t>		</a:t>
            </a:r>
            <a:r>
              <a:rPr lang="hu-HU" sz="1800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developing User Requirement Specification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</a:rPr>
              <a:t>		</a:t>
            </a:r>
            <a:r>
              <a:rPr lang="hu-HU" sz="1800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developing Qualification protocols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</a:rPr>
              <a:t>		</a:t>
            </a:r>
            <a:r>
              <a:rPr lang="hu-HU" sz="1800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performing Risk Assessment (HVAC related)</a:t>
            </a:r>
          </a:p>
          <a:p>
            <a:pPr eaLnBrk="1" hangingPunct="1">
              <a:lnSpc>
                <a:spcPct val="80000"/>
              </a:lnSpc>
              <a:buFont typeface="Wingdings" charset="2"/>
              <a:buChar char="n"/>
              <a:defRPr/>
            </a:pPr>
            <a:r>
              <a:rPr lang="en-US" sz="2400" b="1" dirty="0">
                <a:solidFill>
                  <a:schemeClr val="bg1"/>
                </a:solidFill>
              </a:rPr>
              <a:t>Engineering: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</a:rPr>
              <a:t>	</a:t>
            </a:r>
            <a:r>
              <a:rPr lang="en-US" sz="3600" dirty="0">
                <a:solidFill>
                  <a:schemeClr val="bg1"/>
                </a:solidFill>
              </a:rPr>
              <a:t>	 </a:t>
            </a:r>
            <a:r>
              <a:rPr lang="hu-HU" sz="3600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design facility lay-out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</a:rPr>
              <a:t>		 </a:t>
            </a:r>
            <a:r>
              <a:rPr lang="hu-HU" sz="1800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Basic HVAC Design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</a:rPr>
              <a:t>		 </a:t>
            </a:r>
            <a:r>
              <a:rPr lang="hu-HU" sz="1800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Detailed Design (</a:t>
            </a:r>
            <a:r>
              <a:rPr lang="hu-HU" sz="1800" dirty="0">
                <a:solidFill>
                  <a:schemeClr val="bg1"/>
                </a:solidFill>
              </a:rPr>
              <a:t>&amp;</a:t>
            </a:r>
            <a:r>
              <a:rPr lang="en-US" sz="1800" dirty="0">
                <a:solidFill>
                  <a:schemeClr val="bg1"/>
                </a:solidFill>
              </a:rPr>
              <a:t> related subsystems design)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</a:rPr>
              <a:t>		 </a:t>
            </a:r>
            <a:r>
              <a:rPr lang="hu-HU" sz="1800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shop drawings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</a:rPr>
              <a:t>		 </a:t>
            </a:r>
            <a:r>
              <a:rPr lang="hu-HU" sz="1800" dirty="0">
                <a:solidFill>
                  <a:schemeClr val="bg1"/>
                </a:solidFill>
              </a:rPr>
              <a:t>		</a:t>
            </a:r>
            <a:r>
              <a:rPr lang="en-US" sz="1800" dirty="0">
                <a:solidFill>
                  <a:schemeClr val="bg1"/>
                </a:solidFill>
              </a:rPr>
              <a:t>- BMS, process control and HMI systems are in </a:t>
            </a:r>
            <a:r>
              <a:rPr lang="hu-HU" sz="1800" dirty="0">
                <a:solidFill>
                  <a:schemeClr val="bg1"/>
                </a:solidFill>
              </a:rPr>
              <a:t>			  	  </a:t>
            </a:r>
            <a:r>
              <a:rPr lang="en-US" sz="1800" dirty="0">
                <a:solidFill>
                  <a:schemeClr val="bg1"/>
                </a:solidFill>
              </a:rPr>
              <a:t>accordance with </a:t>
            </a:r>
            <a:r>
              <a:rPr lang="en-US" sz="1800" dirty="0" err="1">
                <a:solidFill>
                  <a:schemeClr val="bg1"/>
                </a:solidFill>
              </a:rPr>
              <a:t>GaMP</a:t>
            </a:r>
            <a:endParaRPr lang="en-US" sz="1800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</a:rPr>
              <a:t>		</a:t>
            </a:r>
            <a:r>
              <a:rPr lang="hu-HU" sz="1800" dirty="0">
                <a:solidFill>
                  <a:schemeClr val="bg1"/>
                </a:solidFill>
              </a:rPr>
              <a:t>	  	</a:t>
            </a:r>
            <a:r>
              <a:rPr lang="en-US" sz="1800" dirty="0">
                <a:solidFill>
                  <a:schemeClr val="bg1"/>
                </a:solidFill>
              </a:rPr>
              <a:t>- As built drawings</a:t>
            </a:r>
            <a:r>
              <a:rPr lang="hu-HU" sz="18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					  </a:t>
            </a:r>
            <a:r>
              <a:rPr lang="hu-HU" sz="2400" dirty="0">
                <a:solidFill>
                  <a:schemeClr val="bg1"/>
                </a:solidFill>
              </a:rPr>
              <a:t>						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chemeClr val="bg1"/>
                </a:solidFill>
              </a:rPr>
              <a:t>continues→</a:t>
            </a:r>
          </a:p>
          <a:p>
            <a:pPr eaLnBrk="1" hangingPunct="1">
              <a:buFont typeface="Wingdings" charset="2"/>
              <a:buNone/>
              <a:defRPr/>
            </a:pPr>
            <a:endParaRPr lang="en-US" sz="2400" dirty="0"/>
          </a:p>
          <a:p>
            <a:pPr eaLnBrk="1" hangingPunct="1">
              <a:buFont typeface="Wingdings" charset="2"/>
              <a:buNone/>
              <a:defRPr/>
            </a:pPr>
            <a:r>
              <a:rPr lang="en-US" sz="2800" dirty="0"/>
              <a:t>						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B52890-D6E5-47B3-D49F-3D2634162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600" y="6266657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B002764-06D1-2523-13AB-A7112FA436C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7F099B75-BD0C-6048-B128-7A8859285B48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A7ABE99-96C9-D9FA-0EEC-7D7CBFBE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9A0622-DE10-D24B-9AF0-1AD4FC08F61C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HU" sz="1000"/>
          </a:p>
        </p:txBody>
      </p:sp>
      <p:sp>
        <p:nvSpPr>
          <p:cNvPr id="405506" name="Rectangle 2">
            <a:extLst>
              <a:ext uri="{FF2B5EF4-FFF2-40B4-BE49-F238E27FC236}">
                <a16:creationId xmlns:a16="http://schemas.microsoft.com/office/drawing/2014/main" id="{A07BC03A-4875-F62E-723D-DB992F8E2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ACTIVITIES IN STERILE FACILITIES</a:t>
            </a:r>
            <a:br>
              <a:rPr lang="hu-HU" sz="4000">
                <a:solidFill>
                  <a:srgbClr val="0000CC"/>
                </a:solidFill>
                <a:ea typeface="+mj-ea"/>
                <a:cs typeface="+mj-cs"/>
              </a:rPr>
            </a:br>
            <a:endParaRPr lang="hu-HU" sz="4000">
              <a:solidFill>
                <a:srgbClr val="0000CC"/>
              </a:solidFill>
              <a:ea typeface="+mj-ea"/>
              <a:cs typeface="+mj-cs"/>
            </a:endParaRPr>
          </a:p>
        </p:txBody>
      </p:sp>
      <p:sp>
        <p:nvSpPr>
          <p:cNvPr id="405507" name="Rectangle 3">
            <a:extLst>
              <a:ext uri="{FF2B5EF4-FFF2-40B4-BE49-F238E27FC236}">
                <a16:creationId xmlns:a16="http://schemas.microsoft.com/office/drawing/2014/main" id="{CC0608BF-C0B2-EA69-87E7-62950903F6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182688"/>
            <a:ext cx="8642350" cy="5335587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en-H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Implementation</a:t>
            </a:r>
            <a:r>
              <a:rPr lang="en-US" altLang="en-H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:</a:t>
            </a:r>
            <a:r>
              <a:rPr lang="en-US" altLang="en-H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 sterile HVAC system’s execution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 clean room wall system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 floor covering system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 electric system</a:t>
            </a:r>
            <a:r>
              <a:rPr lang="en-US" altLang="en-HU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endParaRPr lang="hu-HU" altLang="en-HU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en-US" altLang="en-H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TAB &amp; Commissioning:</a:t>
            </a:r>
            <a:r>
              <a:rPr lang="en-US" altLang="en-H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 pre commissioning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 system start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up</a:t>
            </a:r>
            <a:endParaRPr lang="en-US" altLang="en-HU" sz="18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 commissioning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 system adjusting and balancing</a:t>
            </a:r>
            <a:endParaRPr lang="hu-HU" altLang="en-HU" sz="18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hu-HU" altLang="en-HU" sz="18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hu-HU" altLang="en-HU" sz="36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hu-HU" altLang="en-HU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hu-HU" altLang="en-HU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hu-HU" altLang="en-HU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			</a:t>
            </a:r>
            <a:r>
              <a:rPr lang="en-US" altLang="en-HU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continues→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HU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36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		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280D07-27C0-3570-9008-F93E707BDA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3200" y="6266657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2D23F26-6B3D-DF83-5E9D-05B3AA3CA27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DE1662EE-A281-8042-BCE7-E19FD0ED318A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55BC80-CDAD-92BD-022C-269AF863A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D03840-74CD-1B48-BF9D-C9CA61B93FD1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HU" sz="1000"/>
          </a:p>
        </p:txBody>
      </p:sp>
      <p:sp>
        <p:nvSpPr>
          <p:cNvPr id="359426" name="Rectangle 2">
            <a:extLst>
              <a:ext uri="{FF2B5EF4-FFF2-40B4-BE49-F238E27FC236}">
                <a16:creationId xmlns:a16="http://schemas.microsoft.com/office/drawing/2014/main" id="{EE759917-9014-44D5-9FF2-67336D6744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br>
              <a:rPr lang="hu-HU" sz="4000">
                <a:ea typeface="+mj-ea"/>
                <a:cs typeface="+mj-cs"/>
              </a:rPr>
            </a:b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ACTIVITIES IN STERILE FACILITIES AND HVAC SYSTEMS</a:t>
            </a:r>
            <a:br>
              <a:rPr lang="hu-HU" sz="4000">
                <a:solidFill>
                  <a:srgbClr val="0000CC"/>
                </a:solidFill>
                <a:ea typeface="+mj-ea"/>
                <a:cs typeface="+mj-cs"/>
              </a:rPr>
            </a:br>
            <a:endParaRPr lang="hu-HU" sz="4000">
              <a:solidFill>
                <a:srgbClr val="0000CC"/>
              </a:solidFill>
              <a:ea typeface="+mj-ea"/>
              <a:cs typeface="+mj-cs"/>
            </a:endParaRPr>
          </a:p>
        </p:txBody>
      </p:sp>
      <p:sp>
        <p:nvSpPr>
          <p:cNvPr id="359427" name="Rectangle 3">
            <a:extLst>
              <a:ext uri="{FF2B5EF4-FFF2-40B4-BE49-F238E27FC236}">
                <a16:creationId xmlns:a16="http://schemas.microsoft.com/office/drawing/2014/main" id="{6100FA09-9B83-52F7-510D-D7E186C707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182688"/>
            <a:ext cx="8642350" cy="53355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24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</a:p>
          <a:p>
            <a:pPr eaLnBrk="1" hangingPunct="1">
              <a:lnSpc>
                <a:spcPct val="60000"/>
              </a:lnSpc>
              <a:defRPr/>
            </a:pPr>
            <a:endParaRPr lang="en-US" altLang="en-HU" sz="180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H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Qualification</a:t>
            </a:r>
            <a:r>
              <a:rPr lang="hu-HU" altLang="en-H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:</a:t>
            </a:r>
            <a:endParaRPr lang="en-US" altLang="en-HU" sz="24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 </a:t>
            </a:r>
            <a:r>
              <a:rPr lang="hu-HU" altLang="en-HU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performing IQ test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performing OQ test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 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PQ support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clean room qualification, HEPA filter challenge 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   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test (as a part of IQ and OQ, or independently)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 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IT related system validation by cGaMP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 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- 21CFR part11 compliance validation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H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Others</a:t>
            </a:r>
            <a:r>
              <a:rPr lang="en-US" altLang="en-HU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operator and end user training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running HVAC system’s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preventive maintenance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HU" b="1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b="1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HU" sz="360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36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-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b="1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B968B9-55F1-B27E-CC7F-BF1CA3C338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3200" y="6300788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88A49-6068-7222-1A49-0E0C49CFB1C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A397911E-0D19-AF4D-BC22-81EA5EE09561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DB5B6-5927-772D-3660-A480A7CEF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2FBA59-E6C1-0A41-B5BC-16A1A5AFD9D3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HU" sz="1000"/>
          </a:p>
        </p:txBody>
      </p:sp>
      <p:sp>
        <p:nvSpPr>
          <p:cNvPr id="345090" name="Rectangle 2">
            <a:extLst>
              <a:ext uri="{FF2B5EF4-FFF2-40B4-BE49-F238E27FC236}">
                <a16:creationId xmlns:a16="http://schemas.microsoft.com/office/drawing/2014/main" id="{3D2DC332-D970-A780-1085-DA8F67A273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br>
              <a:rPr lang="hu-HU" altLang="en-HU" sz="40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br>
              <a:rPr lang="hu-HU" altLang="en-HU" sz="40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r>
              <a:rPr lang="hu-HU" altLang="en-HU" sz="400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AND FINALLY</a:t>
            </a:r>
            <a:br>
              <a:rPr lang="hu-HU" altLang="en-HU" sz="400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</a:br>
            <a:endParaRPr lang="hu-HU" altLang="en-HU" sz="400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</p:txBody>
      </p:sp>
      <p:sp>
        <p:nvSpPr>
          <p:cNvPr id="345091" name="Rectangle 3">
            <a:extLst>
              <a:ext uri="{FF2B5EF4-FFF2-40B4-BE49-F238E27FC236}">
                <a16:creationId xmlns:a16="http://schemas.microsoft.com/office/drawing/2014/main" id="{A969B84B-47DA-2B52-70F2-D63E37019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600200"/>
            <a:ext cx="8642350" cy="4530725"/>
          </a:xfrm>
        </p:spPr>
        <p:txBody>
          <a:bodyPr/>
          <a:lstStyle/>
          <a:p>
            <a:pPr algn="ctr" eaLnBrk="1" hangingPunct="1">
              <a:buFont typeface="Wingdings" charset="2"/>
              <a:buNone/>
              <a:defRPr/>
            </a:pPr>
            <a:r>
              <a:rPr lang="en-US" dirty="0">
                <a:solidFill>
                  <a:srgbClr val="336600"/>
                </a:solidFill>
              </a:rPr>
              <a:t>THANK YOU FOR YOUR TIME!</a:t>
            </a:r>
            <a:endParaRPr lang="hu-HU" dirty="0">
              <a:solidFill>
                <a:srgbClr val="336600"/>
              </a:solidFill>
            </a:endParaRPr>
          </a:p>
          <a:p>
            <a:pPr algn="ctr" eaLnBrk="1" hangingPunct="1">
              <a:buFont typeface="Wingdings" charset="2"/>
              <a:buNone/>
              <a:defRPr/>
            </a:pPr>
            <a:endParaRPr lang="en-US" dirty="0"/>
          </a:p>
          <a:p>
            <a:pPr algn="ctr" eaLnBrk="1" hangingPunct="1">
              <a:buFont typeface="Wingdings" charset="2"/>
              <a:buNone/>
              <a:defRPr/>
            </a:pPr>
            <a:r>
              <a:rPr lang="en-US" b="1" dirty="0">
                <a:solidFill>
                  <a:srgbClr val="D60093"/>
                </a:solidFill>
              </a:rPr>
              <a:t>OUR EXPERTISE </a:t>
            </a:r>
            <a:endParaRPr lang="hu-HU" b="1" dirty="0">
              <a:solidFill>
                <a:srgbClr val="D60093"/>
              </a:solidFill>
            </a:endParaRPr>
          </a:p>
          <a:p>
            <a:pPr algn="ctr" eaLnBrk="1" hangingPunct="1">
              <a:buFont typeface="Wingdings" charset="2"/>
              <a:buNone/>
              <a:defRPr/>
            </a:pPr>
            <a:r>
              <a:rPr lang="en-US" b="1" dirty="0">
                <a:solidFill>
                  <a:srgbClr val="D60093"/>
                </a:solidFill>
              </a:rPr>
              <a:t>can be </a:t>
            </a:r>
            <a:endParaRPr lang="hu-HU" b="1" dirty="0">
              <a:solidFill>
                <a:srgbClr val="D60093"/>
              </a:solidFill>
            </a:endParaRPr>
          </a:p>
          <a:p>
            <a:pPr algn="ctr" eaLnBrk="1" hangingPunct="1">
              <a:buFont typeface="Wingdings" charset="2"/>
              <a:buNone/>
              <a:defRPr/>
            </a:pPr>
            <a:r>
              <a:rPr lang="en-US" b="1" dirty="0">
                <a:solidFill>
                  <a:srgbClr val="D60093"/>
                </a:solidFill>
              </a:rPr>
              <a:t>YOUR COMPLIANCE</a:t>
            </a:r>
            <a:endParaRPr lang="hu-HU" b="1" dirty="0">
              <a:solidFill>
                <a:srgbClr val="D60093"/>
              </a:solidFill>
            </a:endParaRPr>
          </a:p>
          <a:p>
            <a:pPr eaLnBrk="1" hangingPunct="1">
              <a:buFont typeface="Wingdings" charset="2"/>
              <a:buNone/>
              <a:defRPr/>
            </a:pPr>
            <a:endParaRPr lang="en-US" sz="1800" dirty="0">
              <a:solidFill>
                <a:srgbClr val="0000CC"/>
              </a:solidFill>
            </a:endParaRPr>
          </a:p>
          <a:p>
            <a:pPr eaLnBrk="1" hangingPunct="1">
              <a:buFont typeface="Wingdings" charset="2"/>
              <a:buNone/>
              <a:defRPr/>
            </a:pPr>
            <a:r>
              <a:rPr lang="en-US" sz="1800" dirty="0">
                <a:solidFill>
                  <a:srgbClr val="0000CC"/>
                </a:solidFill>
              </a:rPr>
              <a:t>Contact: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endParaRPr lang="hu-HU" sz="1800" dirty="0">
              <a:solidFill>
                <a:srgbClr val="0000CC"/>
              </a:solidFill>
              <a:latin typeface="Futura Hv" pitchFamily="34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hu-HU" sz="1800" dirty="0">
                <a:solidFill>
                  <a:srgbClr val="0000CC"/>
                </a:solidFill>
                <a:latin typeface="Futura Hv" pitchFamily="34" charset="0"/>
              </a:rPr>
              <a:t>HUNGARY</a:t>
            </a:r>
            <a:endParaRPr lang="en-US" sz="1800" dirty="0">
              <a:solidFill>
                <a:srgbClr val="0000CC"/>
              </a:solidFill>
              <a:latin typeface="Futura Hv" pitchFamily="34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800" dirty="0">
                <a:solidFill>
                  <a:srgbClr val="0000CC"/>
                </a:solidFill>
                <a:latin typeface="Futura Hv" pitchFamily="34" charset="0"/>
              </a:rPr>
              <a:t>E-mail: </a:t>
            </a:r>
            <a:r>
              <a:rPr lang="en-US" sz="1800" dirty="0" err="1">
                <a:solidFill>
                  <a:srgbClr val="0000CC"/>
                </a:solidFill>
                <a:latin typeface="Futura Hv" pitchFamily="34" charset="0"/>
              </a:rPr>
              <a:t>bela</a:t>
            </a:r>
            <a:r>
              <a:rPr lang="hu-HU" sz="1800" dirty="0">
                <a:solidFill>
                  <a:srgbClr val="0000CC"/>
                </a:solidFill>
                <a:latin typeface="Futura Hv" pitchFamily="34" charset="0"/>
              </a:rPr>
              <a:t>.</a:t>
            </a:r>
            <a:r>
              <a:rPr lang="en-US" sz="1800" dirty="0" err="1">
                <a:solidFill>
                  <a:srgbClr val="0000CC"/>
                </a:solidFill>
                <a:latin typeface="Futura Hv" pitchFamily="34" charset="0"/>
              </a:rPr>
              <a:t>kovacs@octas-engineering.hu</a:t>
            </a:r>
            <a:endParaRPr lang="en-US" sz="1800" dirty="0">
              <a:solidFill>
                <a:srgbClr val="0000CC"/>
              </a:solidFill>
              <a:latin typeface="Futura Hv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C8B75E-6D5A-2E4A-70DA-83E3FFC756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169" y="5128677"/>
            <a:ext cx="2142480" cy="25824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5">
            <a:extLst>
              <a:ext uri="{FF2B5EF4-FFF2-40B4-BE49-F238E27FC236}">
                <a16:creationId xmlns:a16="http://schemas.microsoft.com/office/drawing/2014/main" id="{CBDB1B57-94AD-BC0D-81E6-DBED1746552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4E15F5C5-0A0E-884F-BBF8-2B2CFBD56907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D3052E35-78E3-7E2A-E8E0-D95D6A6E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CAE5C9-37F0-8A42-ACBC-6EC990B4EE31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HU" sz="1000"/>
          </a:p>
        </p:txBody>
      </p:sp>
      <p:sp>
        <p:nvSpPr>
          <p:cNvPr id="277506" name="Rectangle 2">
            <a:extLst>
              <a:ext uri="{FF2B5EF4-FFF2-40B4-BE49-F238E27FC236}">
                <a16:creationId xmlns:a16="http://schemas.microsoft.com/office/drawing/2014/main" id="{7851D20C-CD61-6F85-DE13-A960E18981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en-HU" sz="400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COMPANY FACTS</a:t>
            </a:r>
            <a:endParaRPr lang="en-US" altLang="en-HU" sz="400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</p:txBody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3CAC1FE1-30A3-67D8-3CD9-63F42B87F60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66750" y="1600200"/>
            <a:ext cx="8534400" cy="43481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Core competences:</a:t>
            </a:r>
            <a:r>
              <a:rPr lang="en-US" altLang="en-HU" sz="1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 </a:t>
            </a:r>
            <a:r>
              <a:rPr lang="hu-HU" altLang="en-HU" sz="1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HVAC systems for new an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d r</a:t>
            </a:r>
            <a:r>
              <a:rPr lang="en-US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enovated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  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facilities and related BMS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and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monitoring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 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systems from design to turnkey,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consulting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,</a:t>
            </a:r>
            <a:endParaRPr lang="en-US" altLang="en-HU" sz="1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System re-engineering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,</a:t>
            </a:r>
            <a:endParaRPr lang="en-US" altLang="en-HU" sz="1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System TAB, clean room qualification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,</a:t>
            </a:r>
            <a:endParaRPr lang="en-US" altLang="en-HU" sz="1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Preventive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</a:t>
            </a:r>
            <a:r>
              <a:rPr lang="en-US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aintenance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Support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Fields of activities:</a:t>
            </a:r>
            <a:endParaRPr lang="hu-HU" altLang="en-HU" sz="24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u-HU" altLang="en-HU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                     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Pharmaceutical facilities</a:t>
            </a:r>
          </a:p>
          <a:p>
            <a:pPr lvl="4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   	- Healthcare facilities (surgery rooms, PET, 		 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nuclear)</a:t>
            </a:r>
          </a:p>
          <a:p>
            <a:pPr lvl="4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         - Commercial facilities (hotels, sport halls,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   i</a:t>
            </a:r>
            <a:r>
              <a:rPr lang="en-US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ndoor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swimming pools)</a:t>
            </a:r>
          </a:p>
          <a:p>
            <a:pPr lvl="4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en-HU" sz="1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en-HU" sz="90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en-HU" sz="1200" b="1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altLang="en-HU" sz="120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A85003-9E39-8D61-4857-8912DEDF8487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>
              <a:defRPr/>
            </a:pPr>
            <a:endParaRPr lang="en-H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4FC4C0-91C4-6932-4A46-E0E0AB297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600" y="6129338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5">
            <a:extLst>
              <a:ext uri="{FF2B5EF4-FFF2-40B4-BE49-F238E27FC236}">
                <a16:creationId xmlns:a16="http://schemas.microsoft.com/office/drawing/2014/main" id="{0D764E5D-1290-D021-2599-E37CBB99BF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792ED990-CCE3-3C4C-B4ED-8E4193F1E4C0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10A280F3-1322-7855-68E2-9745A8E5C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1C8402-0143-9B43-AAC5-E43D45241603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HU" sz="1000"/>
          </a:p>
        </p:txBody>
      </p:sp>
      <p:sp>
        <p:nvSpPr>
          <p:cNvPr id="352258" name="Rectangle 2">
            <a:extLst>
              <a:ext uri="{FF2B5EF4-FFF2-40B4-BE49-F238E27FC236}">
                <a16:creationId xmlns:a16="http://schemas.microsoft.com/office/drawing/2014/main" id="{EB23955B-62BB-E4FC-1474-953C35D578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en-HU" sz="400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COMPANY</a:t>
            </a:r>
            <a:r>
              <a:rPr lang="hu-HU" altLang="en-HU" sz="40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400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FACTS II.</a:t>
            </a:r>
            <a:endParaRPr lang="en-US" altLang="en-HU" sz="400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</p:txBody>
      </p:sp>
      <p:sp>
        <p:nvSpPr>
          <p:cNvPr id="352259" name="Rectangle 3">
            <a:extLst>
              <a:ext uri="{FF2B5EF4-FFF2-40B4-BE49-F238E27FC236}">
                <a16:creationId xmlns:a16="http://schemas.microsoft.com/office/drawing/2014/main" id="{FF27E787-77A1-DBB6-21E8-EC971763205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66750" y="1600200"/>
            <a:ext cx="8607425" cy="43481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The Staff:</a:t>
            </a:r>
            <a:r>
              <a:rPr lang="en-GB" altLang="en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endParaRPr lang="hu-HU" altLang="en-HU" sz="24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 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senior HVAC consultant and industry expert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HVAC engineers,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 	- senior engineer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is a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member of ASHRAE and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             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ISPE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electrical engineers,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 	- IT engineer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QA engineers,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 	- project managers,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         	 	- financial controller, technicians, and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 	- tied </a:t>
            </a:r>
            <a:r>
              <a:rPr lang="hu-HU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industrial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specialists (conform with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 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Octas Engineering)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HU" sz="24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Our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engineers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are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actively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involved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in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all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phase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of project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that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they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have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designed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Strong and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extensive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on-field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experience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gained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by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resolving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real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problems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of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real</a:t>
            </a:r>
            <a:r>
              <a:rPr lang="hu-HU" altLang="en-HU" sz="1400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400" dirty="0" err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systems</a:t>
            </a:r>
            <a:r>
              <a:rPr lang="hu-HU" altLang="en-HU" sz="1400" dirty="0">
                <a:solidFill>
                  <a:srgbClr val="FFB6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.</a:t>
            </a:r>
            <a:endParaRPr lang="en-GB" altLang="en-HU" sz="1400" dirty="0">
              <a:solidFill>
                <a:srgbClr val="FFB60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80000"/>
              </a:lnSpc>
              <a:buFontTx/>
              <a:buNone/>
              <a:defRPr/>
            </a:pPr>
            <a:endParaRPr lang="en-GB" altLang="en-HU" sz="1200" dirty="0">
              <a:solidFill>
                <a:srgbClr val="FFB60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GB" altLang="en-HU" sz="160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GB" altLang="en-HU" sz="160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GB" altLang="en-HU" sz="2000" b="1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altLang="en-HU" sz="200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7CB6AC-264C-D93C-8DD4-15B8C7699D37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>
              <a:defRPr/>
            </a:pPr>
            <a:endParaRPr lang="en-H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0DCF05-226B-D4B5-AF8B-1E9A3673F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600" y="6243638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D4F4D9-CC5F-7967-887A-67A9A31CC2B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CBDFE73F-6E0B-EE4C-A72D-F393447F30FE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74DCD-FD89-03E6-73C9-AFDD93B5F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C81DF6-36A7-D44F-B7F6-67BC129A3196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HU" sz="1000"/>
          </a:p>
        </p:txBody>
      </p:sp>
      <p:sp>
        <p:nvSpPr>
          <p:cNvPr id="325634" name="Rectangle 2">
            <a:extLst>
              <a:ext uri="{FF2B5EF4-FFF2-40B4-BE49-F238E27FC236}">
                <a16:creationId xmlns:a16="http://schemas.microsoft.com/office/drawing/2014/main" id="{B08FD870-1DCB-71B1-6B6B-5155C9E25B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THE WAY WE WORK IN PHARMA </a:t>
            </a:r>
            <a:br>
              <a:rPr lang="hu-HU" sz="4000">
                <a:solidFill>
                  <a:srgbClr val="0000CC"/>
                </a:solidFill>
                <a:ea typeface="+mj-ea"/>
                <a:cs typeface="+mj-cs"/>
              </a:rPr>
            </a:b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BUSINESS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B6C67E-77FE-2C6B-D0AE-96BF18D38D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endParaRPr lang="en-HU" dirty="0"/>
          </a:p>
        </p:txBody>
      </p:sp>
      <p:sp>
        <p:nvSpPr>
          <p:cNvPr id="325635" name="Rectangle 3">
            <a:extLst>
              <a:ext uri="{FF2B5EF4-FFF2-40B4-BE49-F238E27FC236}">
                <a16:creationId xmlns:a16="http://schemas.microsoft.com/office/drawing/2014/main" id="{C2D3F420-4478-8219-C363-27DDC78A188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31825" y="1600200"/>
            <a:ext cx="864235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Design:</a:t>
            </a:r>
            <a:r>
              <a:rPr lang="en-US" altLang="en-HU" sz="36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	</a:t>
            </a:r>
            <a:r>
              <a:rPr lang="hu-HU" altLang="en-HU" sz="36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Under the umbrella of regulations (GMP), </a:t>
            </a:r>
            <a:r>
              <a:rPr lang="en-US" altLang="en-HU" sz="1800" b="1" dirty="0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but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			   driven by common sense  (GEP)</a:t>
            </a:r>
          </a:p>
          <a:p>
            <a:pPr lvl="3" eaLnBrk="1" hangingPunct="1">
              <a:buFontTx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- Systems are designed by OCTAS Eng.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</a:t>
            </a:r>
            <a:endParaRPr lang="en-US" altLang="en-HU" sz="1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- Fulfilling the relating requirements (both EU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    	 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and US GMP)</a:t>
            </a:r>
          </a:p>
          <a:p>
            <a:pPr lvl="3" eaLnBrk="1" hangingPunct="1">
              <a:buFontTx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     	- In accordance with client’s QA system</a:t>
            </a:r>
          </a:p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Construction:</a:t>
            </a:r>
            <a:r>
              <a:rPr lang="en-US" altLang="en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Partially outsourced to affiliated company.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2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        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Quality and project management:</a:t>
            </a:r>
            <a:r>
              <a:rPr lang="en-US" altLang="en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OCTAS Eng.</a:t>
            </a:r>
          </a:p>
          <a:p>
            <a:pPr eaLnBrk="1" hangingPunct="1">
              <a:defRPr/>
            </a:pPr>
            <a:endParaRPr lang="en-US" altLang="en-HU" sz="2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endParaRPr lang="en-US" altLang="en-HU" sz="280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DE34D8-4199-DE65-E891-F9299C9384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600" y="6243638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4E75BE-69D0-A0FA-AD00-46C3A6F3A25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1E751940-E13B-6742-BB42-39667158943C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1158D8-0C8F-18F6-0A22-325B9FC12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09243C-3218-4D42-8522-EEFE924B2E43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HU" sz="1000"/>
          </a:p>
        </p:txBody>
      </p:sp>
      <p:sp>
        <p:nvSpPr>
          <p:cNvPr id="344066" name="Rectangle 2">
            <a:extLst>
              <a:ext uri="{FF2B5EF4-FFF2-40B4-BE49-F238E27FC236}">
                <a16:creationId xmlns:a16="http://schemas.microsoft.com/office/drawing/2014/main" id="{638CB127-DD83-FCAF-43B5-09AB1D457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WORKFLOW I.</a:t>
            </a:r>
          </a:p>
        </p:txBody>
      </p:sp>
      <p:sp>
        <p:nvSpPr>
          <p:cNvPr id="344067" name="Rectangle 3">
            <a:extLst>
              <a:ext uri="{FF2B5EF4-FFF2-40B4-BE49-F238E27FC236}">
                <a16:creationId xmlns:a16="http://schemas.microsoft.com/office/drawing/2014/main" id="{2FDDE51C-58F0-A280-40CE-C7EA0FD514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600200"/>
            <a:ext cx="8778875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Basic</a:t>
            </a:r>
            <a:r>
              <a:rPr lang="en-US" altLang="en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:</a:t>
            </a:r>
            <a:r>
              <a:rPr lang="en-US" altLang="en-H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(</a:t>
            </a:r>
            <a:r>
              <a:rPr lang="en-US" altLang="en-HU" sz="1800" dirty="0">
                <a:solidFill>
                  <a:srgbClr val="FFB6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WHAT?)</a:t>
            </a:r>
            <a:r>
              <a:rPr lang="en-US" altLang="en-HU" sz="1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hu-HU" altLang="en-HU" sz="1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en-US" altLang="en-HU" sz="1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URS, and minutes of negotiations</a:t>
            </a:r>
          </a:p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Relating regulations</a:t>
            </a:r>
            <a:r>
              <a:rPr lang="en-US" altLang="en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:</a:t>
            </a:r>
            <a:r>
              <a:rPr lang="en-US" altLang="en-HU" sz="36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 dirty="0">
                <a:solidFill>
                  <a:srgbClr val="FFB6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(TO FULFILL)</a:t>
            </a:r>
            <a:endParaRPr lang="hu-HU" altLang="en-HU" sz="180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hu-HU" altLang="en-HU" sz="1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</a:t>
            </a:r>
            <a:r>
              <a:rPr lang="en-US" altLang="en-HU" sz="1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cGMP, </a:t>
            </a:r>
            <a:r>
              <a:rPr lang="en-US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cGaMP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, ISPE guidelines, ICH, </a:t>
            </a:r>
            <a:endParaRPr lang="hu-HU" altLang="en-HU" sz="1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 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21 C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FR </a:t>
            </a:r>
            <a:r>
              <a:rPr lang="hu-HU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related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parts</a:t>
            </a:r>
            <a:endParaRPr lang="en-US" altLang="en-HU" sz="2800" dirty="0">
              <a:solidFill>
                <a:srgbClr val="FFB60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Design and engineering:</a:t>
            </a:r>
            <a:r>
              <a:rPr lang="en-US" altLang="en-HU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 dirty="0">
                <a:solidFill>
                  <a:srgbClr val="FFB6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(HOW?)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FS, DDS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Schematic drawing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P&amp;I dwg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Electrical and BMS dwg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- Lay-outs and views</a:t>
            </a:r>
          </a:p>
          <a:p>
            <a:pPr eaLnBrk="1" hangingPunct="1">
              <a:defRPr/>
            </a:pPr>
            <a:endParaRPr lang="en-US" altLang="en-HU" sz="1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HU" sz="36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			                </a:t>
            </a:r>
            <a:r>
              <a:rPr lang="en-US" altLang="en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continues→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8F9465-B4E6-4C75-03ED-0FC96DF5E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600" y="6283670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42385C3-253D-A45A-D6DD-B16AAB1B13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DB90F5EA-83A6-194D-9B72-EC177EA29D2D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81C653-7646-4C24-1246-107435D7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F028BB-2D87-9141-B850-4E15F9D97C24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HU" sz="1000"/>
          </a:p>
        </p:txBody>
      </p:sp>
      <p:sp>
        <p:nvSpPr>
          <p:cNvPr id="346114" name="Rectangle 2">
            <a:extLst>
              <a:ext uri="{FF2B5EF4-FFF2-40B4-BE49-F238E27FC236}">
                <a16:creationId xmlns:a16="http://schemas.microsoft.com/office/drawing/2014/main" id="{1F5F4C4F-9BD9-8160-97DF-DEF5BD24ED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WORKFLOW II.</a:t>
            </a:r>
          </a:p>
        </p:txBody>
      </p:sp>
      <p:sp>
        <p:nvSpPr>
          <p:cNvPr id="346115" name="Rectangle 3">
            <a:extLst>
              <a:ext uri="{FF2B5EF4-FFF2-40B4-BE49-F238E27FC236}">
                <a16:creationId xmlns:a16="http://schemas.microsoft.com/office/drawing/2014/main" id="{8D379501-369D-2094-1F62-D42198273D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600200"/>
            <a:ext cx="864235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H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Construction</a:t>
            </a:r>
            <a:r>
              <a:rPr lang="en-US" altLang="en-HU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hu-HU" altLang="en-HU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Based on approved design documentation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Training of staff before start of execution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Control (engineering, quality and financial)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Training for client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H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Commissioning and qualification</a:t>
            </a:r>
            <a:r>
              <a:rPr lang="en-US" altLang="en-HU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:</a:t>
            </a:r>
            <a:r>
              <a:rPr lang="en-US" altLang="en-HU" sz="3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hu-HU" altLang="en-HU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Plan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Commissioning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Qualification (IQ, OQ and PQ support)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		</a:t>
            </a:r>
            <a:r>
              <a:rPr lang="hu-HU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Change control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hu-HU" altLang="en-HU" sz="1800">
                <a:solidFill>
                  <a:srgbClr val="FFB6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</a:t>
            </a:r>
            <a:r>
              <a:rPr lang="en-US" altLang="en-HU" sz="1800">
                <a:solidFill>
                  <a:srgbClr val="FFB6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Languages of project communication and documentation Hungarian and </a:t>
            </a:r>
            <a:r>
              <a:rPr lang="hu-HU" altLang="en-HU" sz="1800">
                <a:solidFill>
                  <a:srgbClr val="FFB6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</a:t>
            </a:r>
            <a:r>
              <a:rPr lang="en-US" altLang="en-HU" sz="1800">
                <a:solidFill>
                  <a:srgbClr val="FFB6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English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HU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HU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HU" sz="360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E9DF72D-5E8D-9175-805F-D8249F6846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600" y="6237287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F40E66D-55FA-AFDF-0861-5D16D72C8B3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F73ECBC9-E36D-3D4A-9967-140597A4525C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198B3B-0F2C-0037-7370-EF1BA5DFA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D6B5CF-C60D-8F47-AF78-1FEF0B73BF1F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HU" sz="1000"/>
          </a:p>
        </p:txBody>
      </p:sp>
      <p:sp>
        <p:nvSpPr>
          <p:cNvPr id="347138" name="Rectangle 2">
            <a:extLst>
              <a:ext uri="{FF2B5EF4-FFF2-40B4-BE49-F238E27FC236}">
                <a16:creationId xmlns:a16="http://schemas.microsoft.com/office/drawing/2014/main" id="{1EC5AC8E-EBC0-39EF-934D-ADB3DE3E47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>
                <a:solidFill>
                  <a:srgbClr val="0000CC"/>
                </a:solidFill>
                <a:ea typeface="+mj-ea"/>
                <a:cs typeface="+mj-cs"/>
              </a:rPr>
              <a:t>PLANS</a:t>
            </a:r>
            <a:r>
              <a:rPr lang="en-US" sz="4000">
                <a:ea typeface="+mj-ea"/>
                <a:cs typeface="+mj-cs"/>
              </a:rPr>
              <a:t> </a:t>
            </a:r>
            <a:r>
              <a:rPr lang="en-US" sz="4000">
                <a:solidFill>
                  <a:srgbClr val="0000CC"/>
                </a:solidFill>
                <a:ea typeface="+mj-ea"/>
                <a:cs typeface="+mj-cs"/>
              </a:rPr>
              <a:t>FOR FUTURE</a:t>
            </a:r>
          </a:p>
        </p:txBody>
      </p:sp>
      <p:sp>
        <p:nvSpPr>
          <p:cNvPr id="347139" name="Rectangle 3">
            <a:extLst>
              <a:ext uri="{FF2B5EF4-FFF2-40B4-BE49-F238E27FC236}">
                <a16:creationId xmlns:a16="http://schemas.microsoft.com/office/drawing/2014/main" id="{802FDDC3-D4B3-E182-1D77-079E7AEC7E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600200"/>
            <a:ext cx="8642350" cy="4365625"/>
          </a:xfrm>
        </p:spPr>
        <p:txBody>
          <a:bodyPr/>
          <a:lstStyle/>
          <a:p>
            <a:pPr eaLnBrk="1" hangingPunct="1">
              <a:spcAft>
                <a:spcPct val="30000"/>
              </a:spcAft>
              <a:buFont typeface="Wingdings" charset="2"/>
              <a:buNone/>
              <a:defRPr/>
            </a:pPr>
            <a:r>
              <a:rPr lang="en-US" sz="2400" b="1" dirty="0">
                <a:solidFill>
                  <a:schemeClr val="bg1"/>
                </a:solidFill>
                <a:ea typeface="+mn-ea"/>
                <a:cs typeface="+mn-cs"/>
              </a:rPr>
              <a:t>Goals:</a:t>
            </a: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	</a:t>
            </a: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	- Developing  better systems</a:t>
            </a:r>
          </a:p>
          <a:p>
            <a:pPr eaLnBrk="1" hangingPunct="1"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			</a:t>
            </a:r>
            <a:r>
              <a:rPr lang="hu-HU" sz="1800" dirty="0">
                <a:solidFill>
                  <a:schemeClr val="bg1"/>
                </a:solidFill>
                <a:ea typeface="+mn-ea"/>
                <a:cs typeface="+mn-cs"/>
              </a:rPr>
              <a:t>	</a:t>
            </a: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- Developing a powerful model of commissioning </a:t>
            </a:r>
            <a:r>
              <a:rPr lang="hu-HU" sz="1800" dirty="0">
                <a:solidFill>
                  <a:schemeClr val="bg1"/>
                </a:solidFill>
                <a:ea typeface="+mn-ea"/>
                <a:cs typeface="+mn-cs"/>
              </a:rPr>
              <a:t>			  </a:t>
            </a: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and qualification for HVAC systems</a:t>
            </a:r>
          </a:p>
          <a:p>
            <a:pPr eaLnBrk="1" hangingPunct="1"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			</a:t>
            </a:r>
            <a:r>
              <a:rPr lang="hu-HU" sz="1800" dirty="0">
                <a:solidFill>
                  <a:schemeClr val="bg1"/>
                </a:solidFill>
                <a:ea typeface="+mn-ea"/>
                <a:cs typeface="+mn-cs"/>
              </a:rPr>
              <a:t>	</a:t>
            </a: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- Expansion</a:t>
            </a:r>
          </a:p>
          <a:p>
            <a:pPr eaLnBrk="1" hangingPunct="1">
              <a:buFont typeface="Wingdings" charset="2"/>
              <a:buNone/>
              <a:defRPr/>
            </a:pPr>
            <a:endParaRPr lang="en-US" sz="2400" dirty="0">
              <a:solidFill>
                <a:schemeClr val="bg1"/>
              </a:solidFill>
              <a:ea typeface="+mn-ea"/>
              <a:cs typeface="+mn-cs"/>
            </a:endParaRPr>
          </a:p>
          <a:p>
            <a:pPr eaLnBrk="1" hangingPunct="1">
              <a:spcAft>
                <a:spcPct val="30000"/>
              </a:spcAft>
              <a:buFont typeface="Wingdings" charset="2"/>
              <a:buNone/>
              <a:defRPr/>
            </a:pPr>
            <a:r>
              <a:rPr lang="en-US" sz="2400" b="1" dirty="0">
                <a:solidFill>
                  <a:schemeClr val="bg1"/>
                </a:solidFill>
                <a:ea typeface="+mn-ea"/>
                <a:cs typeface="+mn-cs"/>
              </a:rPr>
              <a:t>Tools:</a:t>
            </a:r>
            <a:r>
              <a:rPr lang="en-US" b="1" dirty="0">
                <a:solidFill>
                  <a:schemeClr val="bg1"/>
                </a:solidFill>
                <a:ea typeface="+mn-ea"/>
                <a:cs typeface="+mn-cs"/>
              </a:rPr>
              <a:t>		</a:t>
            </a: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- Training (inside and outside)</a:t>
            </a:r>
          </a:p>
          <a:p>
            <a:pPr eaLnBrk="1" hangingPunct="1"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			</a:t>
            </a:r>
            <a:r>
              <a:rPr lang="hu-HU" sz="1800" dirty="0">
                <a:solidFill>
                  <a:schemeClr val="bg1"/>
                </a:solidFill>
                <a:ea typeface="+mn-ea"/>
                <a:cs typeface="+mn-cs"/>
              </a:rPr>
              <a:t>	</a:t>
            </a: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- Attending international conferences ( IVT,ISPE)</a:t>
            </a:r>
          </a:p>
          <a:p>
            <a:pPr eaLnBrk="1" hangingPunct="1"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			</a:t>
            </a:r>
            <a:r>
              <a:rPr lang="hu-HU" sz="1800" dirty="0">
                <a:solidFill>
                  <a:schemeClr val="bg1"/>
                </a:solidFill>
                <a:ea typeface="+mn-ea"/>
                <a:cs typeface="+mn-cs"/>
              </a:rPr>
              <a:t>	</a:t>
            </a: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- Developing systems (experiences)</a:t>
            </a:r>
          </a:p>
          <a:p>
            <a:pPr eaLnBrk="1" hangingPunct="1">
              <a:buFont typeface="Wingdings" charset="2"/>
              <a:buNone/>
              <a:defRPr/>
            </a:pPr>
            <a:r>
              <a:rPr lang="en-US" sz="3600" dirty="0">
                <a:ea typeface="+mn-ea"/>
                <a:cs typeface="+mn-cs"/>
              </a:rPr>
              <a:t>			</a:t>
            </a:r>
          </a:p>
          <a:p>
            <a:pPr eaLnBrk="1" hangingPunct="1">
              <a:buFont typeface="Wingdings" charset="2"/>
              <a:buNone/>
              <a:defRPr/>
            </a:pPr>
            <a:endParaRPr lang="en-US" sz="3600" dirty="0">
              <a:ea typeface="+mn-ea"/>
              <a:cs typeface="+mn-cs"/>
            </a:endParaRPr>
          </a:p>
          <a:p>
            <a:pPr eaLnBrk="1" hangingPunct="1">
              <a:buFont typeface="Wingdings" charset="2"/>
              <a:buNone/>
              <a:defRPr/>
            </a:pPr>
            <a:endParaRPr lang="en-US" sz="3600" dirty="0">
              <a:ea typeface="+mn-ea"/>
              <a:cs typeface="+mn-cs"/>
            </a:endParaRPr>
          </a:p>
          <a:p>
            <a:pPr eaLnBrk="1" hangingPunct="1">
              <a:buFont typeface="Wingdings" charset="2"/>
              <a:buNone/>
              <a:defRPr/>
            </a:pPr>
            <a:r>
              <a:rPr lang="en-US" sz="3600" dirty="0">
                <a:ea typeface="+mn-ea"/>
                <a:cs typeface="+mn-cs"/>
              </a:rPr>
              <a:t>			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7A8F3D-8A67-330E-380E-B6FA93DB13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1192" y="6237287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AD68809-CC62-538E-BEEB-465E090306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3E1CA6CF-309A-7048-A620-18630FCFB9CE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544749-D460-A886-355A-465931A69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5964AA-3D8B-F04D-A4C6-1F394099B270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HU" sz="1000"/>
          </a:p>
        </p:txBody>
      </p:sp>
      <p:sp>
        <p:nvSpPr>
          <p:cNvPr id="357378" name="Rectangle 2">
            <a:extLst>
              <a:ext uri="{FF2B5EF4-FFF2-40B4-BE49-F238E27FC236}">
                <a16:creationId xmlns:a16="http://schemas.microsoft.com/office/drawing/2014/main" id="{BED4AB0C-059D-B778-96F0-19A920B821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ADDITIVE</a:t>
            </a:r>
            <a:r>
              <a:rPr lang="hu-HU" sz="4000">
                <a:ea typeface="+mj-ea"/>
                <a:cs typeface="+mj-cs"/>
              </a:rPr>
              <a:t> </a:t>
            </a: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INFORMATIONS</a:t>
            </a:r>
          </a:p>
        </p:txBody>
      </p:sp>
      <p:sp>
        <p:nvSpPr>
          <p:cNvPr id="357379" name="Rectangle 3">
            <a:extLst>
              <a:ext uri="{FF2B5EF4-FFF2-40B4-BE49-F238E27FC236}">
                <a16:creationId xmlns:a16="http://schemas.microsoft.com/office/drawing/2014/main" id="{72895FE5-D783-6109-D98D-5C1EA6CF5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600200"/>
            <a:ext cx="8642350" cy="4365625"/>
          </a:xfrm>
        </p:spPr>
        <p:txBody>
          <a:bodyPr/>
          <a:lstStyle/>
          <a:p>
            <a:pPr eaLnBrk="1" hangingPunct="1">
              <a:buFont typeface="Wingdings" charset="2"/>
              <a:buChar char="n"/>
              <a:defRPr/>
            </a:pPr>
            <a:r>
              <a:rPr lang="en-US" sz="2400" b="1" dirty="0">
                <a:solidFill>
                  <a:schemeClr val="bg1"/>
                </a:solidFill>
                <a:ea typeface="+mn-ea"/>
                <a:cs typeface="+mn-cs"/>
              </a:rPr>
              <a:t>Insurances</a:t>
            </a:r>
          </a:p>
          <a:p>
            <a:pPr eaLnBrk="1" hangingPunct="1">
              <a:spcAft>
                <a:spcPct val="30000"/>
              </a:spcAft>
              <a:buFont typeface="Wingdings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ea typeface="+mn-ea"/>
                <a:cs typeface="+mn-cs"/>
              </a:rPr>
              <a:t>			</a:t>
            </a: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 </a:t>
            </a:r>
            <a:r>
              <a:rPr lang="hu-HU" dirty="0">
                <a:solidFill>
                  <a:schemeClr val="bg1"/>
                </a:solidFill>
                <a:ea typeface="+mn-ea"/>
                <a:cs typeface="+mn-cs"/>
              </a:rPr>
              <a:t>	</a:t>
            </a: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- Liability Insurance for design &amp; consultancy </a:t>
            </a:r>
          </a:p>
          <a:p>
            <a:pPr eaLnBrk="1" hangingPunct="1">
              <a:buFont typeface="Wingdings" charset="2"/>
              <a:buNone/>
              <a:defRPr/>
            </a:pP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			 </a:t>
            </a:r>
            <a:r>
              <a:rPr lang="hu-HU" sz="1800" dirty="0">
                <a:solidFill>
                  <a:schemeClr val="bg1"/>
                </a:solidFill>
                <a:ea typeface="+mn-ea"/>
                <a:cs typeface="+mn-cs"/>
              </a:rPr>
              <a:t>	</a:t>
            </a:r>
            <a:r>
              <a:rPr lang="en-US" sz="1800" dirty="0">
                <a:solidFill>
                  <a:schemeClr val="bg1"/>
                </a:solidFill>
                <a:ea typeface="+mn-ea"/>
                <a:cs typeface="+mn-cs"/>
              </a:rPr>
              <a:t>-  Liability Insurance for construction</a:t>
            </a:r>
          </a:p>
          <a:p>
            <a:pPr eaLnBrk="1" hangingPunct="1">
              <a:spcAft>
                <a:spcPct val="30000"/>
              </a:spcAft>
              <a:buFont typeface="Wingdings" charset="2"/>
              <a:buChar char="n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Unique system </a:t>
            </a:r>
            <a:r>
              <a:rPr lang="en-US" sz="2400" b="1" dirty="0" err="1">
                <a:solidFill>
                  <a:srgbClr val="FF0000"/>
                </a:solidFill>
                <a:ea typeface="+mn-ea"/>
                <a:cs typeface="+mn-cs"/>
              </a:rPr>
              <a:t>flavo</a:t>
            </a:r>
            <a:r>
              <a:rPr lang="hu-HU" sz="2400" b="1" dirty="0">
                <a:solidFill>
                  <a:srgbClr val="FF0000"/>
                </a:solidFill>
                <a:ea typeface="+mn-ea"/>
                <a:cs typeface="+mn-cs"/>
              </a:rPr>
              <a:t>u</a:t>
            </a: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r</a:t>
            </a:r>
            <a:endParaRPr lang="hu-HU" sz="24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eaLnBrk="1" hangingPunct="1">
              <a:spcAft>
                <a:spcPct val="30000"/>
              </a:spcAft>
              <a:buFont typeface="Wingdings" charset="2"/>
              <a:buNone/>
              <a:defRPr/>
            </a:pPr>
            <a:r>
              <a:rPr lang="en-US" b="1" dirty="0">
                <a:solidFill>
                  <a:srgbClr val="FF0000"/>
                </a:solidFill>
                <a:ea typeface="+mn-ea"/>
                <a:cs typeface="+mn-cs"/>
              </a:rPr>
              <a:t>	</a:t>
            </a:r>
            <a:r>
              <a:rPr lang="en-US" sz="1800" dirty="0" err="1">
                <a:solidFill>
                  <a:srgbClr val="FF0000"/>
                </a:solidFill>
                <a:ea typeface="+mn-ea"/>
                <a:cs typeface="+mn-cs"/>
              </a:rPr>
              <a:t>Kontent</a:t>
            </a:r>
            <a:r>
              <a:rPr lang="en-US" sz="1800" dirty="0">
                <a:solidFill>
                  <a:srgbClr val="FF0000"/>
                </a:solidFill>
                <a:ea typeface="+mn-ea"/>
                <a:cs typeface="+mn-cs"/>
              </a:rPr>
              <a:t> developed a new strong way for dynamical  clean room pressure control. Air flow and room pressure cascade are </a:t>
            </a:r>
            <a:r>
              <a:rPr lang="en-US" sz="1800" dirty="0" err="1">
                <a:solidFill>
                  <a:srgbClr val="FF0000"/>
                </a:solidFill>
                <a:ea typeface="+mn-ea"/>
                <a:cs typeface="+mn-cs"/>
              </a:rPr>
              <a:t>amon</a:t>
            </a:r>
            <a:r>
              <a:rPr lang="hu-HU" sz="1800" dirty="0">
                <a:solidFill>
                  <a:srgbClr val="FF0000"/>
                </a:solidFill>
                <a:ea typeface="+mn-ea"/>
                <a:cs typeface="+mn-cs"/>
              </a:rPr>
              <a:t>g </a:t>
            </a:r>
          </a:p>
          <a:p>
            <a:pPr eaLnBrk="1" hangingPunct="1">
              <a:spcAft>
                <a:spcPct val="30000"/>
              </a:spcAft>
              <a:buFont typeface="Wingdings" charset="2"/>
              <a:buNone/>
              <a:defRPr/>
            </a:pPr>
            <a:r>
              <a:rPr lang="hu-HU" sz="1800" dirty="0">
                <a:solidFill>
                  <a:srgbClr val="FF0000"/>
                </a:solidFill>
                <a:ea typeface="+mn-ea"/>
                <a:cs typeface="+mn-cs"/>
              </a:rPr>
              <a:t>	</a:t>
            </a:r>
            <a:r>
              <a:rPr lang="en-US" sz="1800" dirty="0">
                <a:solidFill>
                  <a:srgbClr val="FF0000"/>
                </a:solidFill>
                <a:ea typeface="+mn-ea"/>
                <a:cs typeface="+mn-cs"/>
              </a:rPr>
              <a:t>the most frequent HVAC related cGMP issues!</a:t>
            </a:r>
          </a:p>
          <a:p>
            <a:pPr eaLnBrk="1" hangingPunct="1">
              <a:buFont typeface="Wingdings" charset="2"/>
              <a:buNone/>
              <a:defRPr/>
            </a:pPr>
            <a:r>
              <a:rPr lang="en-US" sz="3600" dirty="0">
                <a:ea typeface="+mn-ea"/>
                <a:cs typeface="+mn-cs"/>
              </a:rPr>
              <a:t>			</a:t>
            </a:r>
          </a:p>
          <a:p>
            <a:pPr eaLnBrk="1" hangingPunct="1">
              <a:buFont typeface="Wingdings" charset="2"/>
              <a:buNone/>
              <a:defRPr/>
            </a:pPr>
            <a:endParaRPr lang="en-US" sz="3600" dirty="0">
              <a:ea typeface="+mn-ea"/>
              <a:cs typeface="+mn-cs"/>
            </a:endParaRPr>
          </a:p>
          <a:p>
            <a:pPr eaLnBrk="1" hangingPunct="1">
              <a:buFont typeface="Wingdings" charset="2"/>
              <a:buNone/>
              <a:defRPr/>
            </a:pPr>
            <a:endParaRPr lang="en-US" sz="3600" dirty="0">
              <a:ea typeface="+mn-ea"/>
              <a:cs typeface="+mn-cs"/>
            </a:endParaRPr>
          </a:p>
          <a:p>
            <a:pPr eaLnBrk="1" hangingPunct="1">
              <a:buFont typeface="Wingdings" charset="2"/>
              <a:buNone/>
              <a:defRPr/>
            </a:pPr>
            <a:r>
              <a:rPr lang="en-US" sz="3600" dirty="0">
                <a:ea typeface="+mn-ea"/>
                <a:cs typeface="+mn-cs"/>
              </a:rPr>
              <a:t>			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22AE2B-6CCD-3A9C-A045-7C1F0104F0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1192" y="6243638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B4614F-CFBC-ACC9-7C43-21F8562110A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6220E4C3-771E-7240-A124-8B72FA616239}" type="datetime1">
              <a:rPr lang="en-GB" altLang="en-HU" sz="1000" smtClean="0"/>
              <a:pPr eaLnBrk="1" hangingPunct="1">
                <a:defRPr/>
              </a:pPr>
              <a:t>06/03/2025</a:t>
            </a:fld>
            <a:endParaRPr lang="en-US" altLang="en-HU" sz="100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7916C9-7C3D-86A8-B098-A0B4C406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EFFB94-CAFE-5842-9329-C3D5E61CE269}" type="slidenum">
              <a:rPr lang="en-US" altLang="en-HU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HU" sz="1000"/>
          </a:p>
        </p:txBody>
      </p:sp>
      <p:sp>
        <p:nvSpPr>
          <p:cNvPr id="343042" name="Rectangle 2">
            <a:extLst>
              <a:ext uri="{FF2B5EF4-FFF2-40B4-BE49-F238E27FC236}">
                <a16:creationId xmlns:a16="http://schemas.microsoft.com/office/drawing/2014/main" id="{3C6A16EC-4D50-CAF8-18F8-BB9A81C601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4000">
                <a:solidFill>
                  <a:srgbClr val="0000CC"/>
                </a:solidFill>
                <a:ea typeface="+mj-ea"/>
                <a:cs typeface="+mj-cs"/>
              </a:rPr>
              <a:t>REFERENCES IN PHARMA INDUSTRY (GENERAL)</a:t>
            </a:r>
          </a:p>
        </p:txBody>
      </p:sp>
      <p:sp>
        <p:nvSpPr>
          <p:cNvPr id="343043" name="Rectangle 3">
            <a:extLst>
              <a:ext uri="{FF2B5EF4-FFF2-40B4-BE49-F238E27FC236}">
                <a16:creationId xmlns:a16="http://schemas.microsoft.com/office/drawing/2014/main" id="{C2B72484-FF31-2F43-AF95-815ED91830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484313"/>
            <a:ext cx="8785225" cy="50339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OSD:</a:t>
            </a:r>
            <a:r>
              <a:rPr lang="en-US" altLang="en-H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	</a:t>
            </a:r>
            <a:r>
              <a:rPr lang="hu-HU" altLang="en-H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Full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HVAC system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of </a:t>
            </a:r>
            <a:r>
              <a:rPr lang="hu-HU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Oral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Solid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Dosage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hu-HU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facilties</a:t>
            </a:r>
            <a:endParaRPr lang="en-US" altLang="en-HU" sz="1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Sterile:</a:t>
            </a:r>
            <a:r>
              <a:rPr lang="en-US" altLang="en-H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	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Pilot plant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      	- SVP plants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       	- Biochemical plant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- Pilot Plant (University of Debrecen)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		- </a:t>
            </a:r>
            <a:r>
              <a:rPr lang="en-US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cRABS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, VHP systems</a:t>
            </a:r>
          </a:p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Packaging:</a:t>
            </a:r>
            <a:r>
              <a:rPr lang="en-US" altLang="en-H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Main packaging plant MEGAPACK</a:t>
            </a:r>
          </a:p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Warehousing</a:t>
            </a:r>
            <a:r>
              <a:rPr lang="en-US" altLang="en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: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Raw and packaging materials</a:t>
            </a:r>
          </a:p>
          <a:p>
            <a:pPr eaLnBrk="1" hangingPunct="1">
              <a:defRPr/>
            </a:pP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Stability:</a:t>
            </a:r>
            <a:r>
              <a:rPr lang="en-US" altLang="en-H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Stability rooms and environmental chambers </a:t>
            </a:r>
            <a:r>
              <a:rPr lang="en-US" altLang="en-H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Technology:</a:t>
            </a:r>
            <a:r>
              <a:rPr lang="en-US" altLang="en-H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 	</a:t>
            </a:r>
            <a:r>
              <a:rPr lang="en-US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- Coating, CIP station, compounding, soft </a:t>
            </a:r>
            <a:r>
              <a:rPr lang="hu-HU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g</a:t>
            </a:r>
            <a:r>
              <a:rPr lang="en-US" altLang="en-HU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elatin</a:t>
            </a:r>
            <a:r>
              <a:rPr lang="hu-HU" altLang="en-HU" sz="1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</a:t>
            </a:r>
            <a:endParaRPr lang="en-US" altLang="en-HU" sz="24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HU" sz="280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endParaRPr lang="en-US" altLang="en-HU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18B37B-23DE-C9EB-6BDA-35925D17C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8775" y="6266657"/>
            <a:ext cx="2844800" cy="3429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Glóbusz">
  <a:themeElements>
    <a:clrScheme name="Glóbusz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óbusz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Glóbusz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z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z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z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z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z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z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z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4768</TotalTime>
  <Words>1292</Words>
  <Application>Microsoft Macintosh PowerPoint</Application>
  <PresentationFormat>A4 Paper (210x297 mm)</PresentationFormat>
  <Paragraphs>202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Verdana</vt:lpstr>
      <vt:lpstr>ＭＳ Ｐゴシック</vt:lpstr>
      <vt:lpstr>Arial</vt:lpstr>
      <vt:lpstr>Wingdings</vt:lpstr>
      <vt:lpstr>Futura Bk</vt:lpstr>
      <vt:lpstr>Futura Hv</vt:lpstr>
      <vt:lpstr>Glóbusz</vt:lpstr>
      <vt:lpstr>               INTRODUCTION             OF          Bela Kovacs PRINCIPAL HVAC consultant member of ISPE&amp;ASHRAE                 </vt:lpstr>
      <vt:lpstr>COMPANY FACTS</vt:lpstr>
      <vt:lpstr>COMPANY FACTS II.</vt:lpstr>
      <vt:lpstr>THE WAY WE WORK IN PHARMA  BUSINESS</vt:lpstr>
      <vt:lpstr>WORKFLOW I.</vt:lpstr>
      <vt:lpstr>WORKFLOW II.</vt:lpstr>
      <vt:lpstr>PLANS FOR FUTURE</vt:lpstr>
      <vt:lpstr>ADDITIVE INFORMATIONS</vt:lpstr>
      <vt:lpstr>REFERENCES IN PHARMA INDUSTRY (GENERAL)</vt:lpstr>
      <vt:lpstr>ACTIVITIES IN STERILE FACILITIES </vt:lpstr>
      <vt:lpstr>ACTIVITIES IN STERILE FACILITIES </vt:lpstr>
      <vt:lpstr> ACTIVITIES IN STERILE FACILITIES AND HVAC SYSTEMS </vt:lpstr>
      <vt:lpstr>  AND FINALLY </vt:lpstr>
    </vt:vector>
  </TitlesOfParts>
  <Company>KONTENT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Kontent</dc:title>
  <dc:creator>Bela Kovacs</dc:creator>
  <cp:lastModifiedBy>Bela Kovacs</cp:lastModifiedBy>
  <cp:revision>116</cp:revision>
  <cp:lastPrinted>2000-02-16T19:58:08Z</cp:lastPrinted>
  <dcterms:created xsi:type="dcterms:W3CDTF">2010-09-26T10:41:45Z</dcterms:created>
  <dcterms:modified xsi:type="dcterms:W3CDTF">2025-03-06T07:26:34Z</dcterms:modified>
</cp:coreProperties>
</file>